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48"/>
  </p:notesMasterIdLst>
  <p:sldIdLst>
    <p:sldId id="256" r:id="rId2"/>
    <p:sldId id="257" r:id="rId3"/>
    <p:sldId id="258" r:id="rId4"/>
    <p:sldId id="259" r:id="rId5"/>
    <p:sldId id="260" r:id="rId6"/>
    <p:sldId id="261" r:id="rId7"/>
    <p:sldId id="262" r:id="rId8"/>
    <p:sldId id="301" r:id="rId9"/>
    <p:sldId id="302" r:id="rId10"/>
    <p:sldId id="303" r:id="rId11"/>
    <p:sldId id="264" r:id="rId12"/>
    <p:sldId id="265" r:id="rId13"/>
    <p:sldId id="266" r:id="rId14"/>
    <p:sldId id="267" r:id="rId15"/>
    <p:sldId id="268" r:id="rId16"/>
    <p:sldId id="269" r:id="rId17"/>
    <p:sldId id="263"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9" r:id="rId47"/>
  </p:sldIdLst>
  <p:sldSz cx="12192000" cy="6858000"/>
  <p:notesSz cx="7315200" cy="9601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1" roundtripDataSignature="AMtx7mheRZk/Tf8y2y1SLcTHh80CIASaq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84"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customschemas.google.com/relationships/presentationmetadata" Target="meta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169920" cy="480060"/>
          </a:xfrm>
          <a:prstGeom prst="rect">
            <a:avLst/>
          </a:prstGeom>
          <a:noFill/>
          <a:ln>
            <a:noFill/>
          </a:ln>
        </p:spPr>
        <p:txBody>
          <a:bodyPr spcFirstLastPara="1" wrap="square" lIns="96650" tIns="48325" rIns="96650" bIns="48325" anchor="t" anchorCtr="0">
            <a:noAutofit/>
          </a:bodyPr>
          <a:lstStyle>
            <a:lvl1pPr marR="0" lvl="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lvl1pPr marR="0" lvl="0" algn="r"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31520" y="4560570"/>
            <a:ext cx="5852160" cy="4320540"/>
          </a:xfrm>
          <a:prstGeom prst="rect">
            <a:avLst/>
          </a:prstGeom>
          <a:noFill/>
          <a:ln>
            <a:noFill/>
          </a:ln>
        </p:spPr>
        <p:txBody>
          <a:bodyPr spcFirstLastPara="1" wrap="square" lIns="96650" tIns="48325" rIns="96650" bIns="48325"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119474"/>
            <a:ext cx="3169920" cy="480060"/>
          </a:xfrm>
          <a:prstGeom prst="rect">
            <a:avLst/>
          </a:prstGeom>
          <a:noFill/>
          <a:ln>
            <a:noFill/>
          </a:ln>
        </p:spPr>
        <p:txBody>
          <a:bodyPr spcFirstLastPara="1" wrap="square" lIns="96650" tIns="48325" rIns="96650" bIns="48325" anchor="b" anchorCtr="0">
            <a:noAutofit/>
          </a:bodyPr>
          <a:lstStyle>
            <a:lvl1pPr marR="0" lvl="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143587" y="9119474"/>
            <a:ext cx="3169920" cy="480060"/>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chemeClr val="dk1"/>
                </a:solidFill>
                <a:latin typeface="Calibri"/>
                <a:ea typeface="Calibri"/>
                <a:cs typeface="Calibri"/>
                <a:sym typeface="Calibri"/>
              </a:rPr>
              <a:t>‹#›</a:t>
            </a:fld>
            <a:endParaRPr sz="13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8830780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731520" y="4560570"/>
            <a:ext cx="5852160" cy="4320540"/>
          </a:xfrm>
          <a:prstGeom prst="rect">
            <a:avLst/>
          </a:prstGeom>
          <a:noFill/>
          <a:ln>
            <a:noFill/>
          </a:ln>
        </p:spPr>
        <p:txBody>
          <a:bodyPr spcFirstLastPara="1" wrap="square" lIns="96650" tIns="48325" rIns="96650" bIns="48325" anchor="t" anchorCtr="0">
            <a:norm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4143587" y="9119474"/>
            <a:ext cx="3169920" cy="480060"/>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1</a:t>
            </a:fld>
            <a:endParaRPr/>
          </a:p>
        </p:txBody>
      </p:sp>
    </p:spTree>
    <p:extLst>
      <p:ext uri="{BB962C8B-B14F-4D97-AF65-F5344CB8AC3E}">
        <p14:creationId xmlns:p14="http://schemas.microsoft.com/office/powerpoint/2010/main" val="22249992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55" name="Google Shape;155;p1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21250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62" name="Google Shape;162;p1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0614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69" name="Google Shape;169;p1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64380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76" name="Google Shape;176;p1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974327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8: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34" name="Google Shape;134;p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549117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83" name="Google Shape;183;p1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74111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90" name="Google Shape;190;p1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93623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7: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97" name="Google Shape;197;p1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639969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8: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04" name="Google Shape;204;p1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69842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11" name="Google Shape;211;p1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88320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9403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20: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18" name="Google Shape;218;p2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75587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2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25" name="Google Shape;225;p2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842061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2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33" name="Google Shape;233;p2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36521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40" name="Google Shape;240;p2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5289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2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47" name="Google Shape;247;p2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25247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2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54" name="Google Shape;254;p2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39058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61" name="Google Shape;261;p2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57108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27: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68" name="Google Shape;268;p2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341816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28: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74" name="Google Shape;274;p2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55465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2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81" name="Google Shape;281;p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49610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00" name="Google Shape;100;p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07627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0: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88" name="Google Shape;288;p3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62705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3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96" name="Google Shape;296;p3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354882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3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03" name="Google Shape;303;p3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37725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3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10" name="Google Shape;310;p3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14199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3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17" name="Google Shape;317;p3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303537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3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24" name="Google Shape;324;p3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18315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3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30" name="Google Shape;330;p3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51120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37: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37" name="Google Shape;337;p3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524224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38: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44" name="Google Shape;344;p3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817632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51" name="Google Shape;351;p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7409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06" name="Google Shape;106;p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21299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40: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58" name="Google Shape;358;p4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13131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4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66" name="Google Shape;366;p4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898700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4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72" name="Google Shape;372;p4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65248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p4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85" name="Google Shape;385;p4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2745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14" name="Google Shape;114;p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26453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21" name="Google Shape;121;p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836969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7: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27" name="Google Shape;127;p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5321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41" name="Google Shape;141;p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48482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0: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48" name="Google Shape;148;p1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7086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4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4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Dr. Apash Roy</a:t>
            </a:r>
            <a:endParaRPr/>
          </a:p>
        </p:txBody>
      </p:sp>
      <p:sp>
        <p:nvSpPr>
          <p:cNvPr id="20" name="Google Shape;20;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5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5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5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5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Dr. Apash Roy</a:t>
            </a:r>
            <a:endParaRPr/>
          </a:p>
        </p:txBody>
      </p:sp>
      <p:sp>
        <p:nvSpPr>
          <p:cNvPr id="77" name="Google Shape;77;p5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5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5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5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5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Dr. Apash Roy</a:t>
            </a:r>
            <a:endParaRPr/>
          </a:p>
        </p:txBody>
      </p:sp>
      <p:sp>
        <p:nvSpPr>
          <p:cNvPr id="83" name="Google Shape;83;p5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4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Dr. Apash Roy</a:t>
            </a:r>
            <a:endParaRPr/>
          </a:p>
        </p:txBody>
      </p:sp>
      <p:sp>
        <p:nvSpPr>
          <p:cNvPr id="26" name="Google Shape;26;p4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Dr. Apash Roy</a:t>
            </a:r>
            <a:endParaRPr/>
          </a:p>
        </p:txBody>
      </p:sp>
      <p:sp>
        <p:nvSpPr>
          <p:cNvPr id="32" name="Google Shape;32;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5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Dr. Apash Roy</a:t>
            </a:r>
            <a:endParaRPr/>
          </a:p>
        </p:txBody>
      </p:sp>
      <p:sp>
        <p:nvSpPr>
          <p:cNvPr id="39" name="Google Shape;39;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5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5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5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5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5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Dr. Apash Roy</a:t>
            </a:r>
            <a:endParaRPr/>
          </a:p>
        </p:txBody>
      </p:sp>
      <p:sp>
        <p:nvSpPr>
          <p:cNvPr id="48" name="Google Shape;48;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5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5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Dr. Apash Roy</a:t>
            </a:r>
            <a:endParaRPr/>
          </a:p>
        </p:txBody>
      </p:sp>
      <p:sp>
        <p:nvSpPr>
          <p:cNvPr id="53" name="Google Shape;53;p5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Dr. Apash Roy</a:t>
            </a:r>
            <a:endParaRPr/>
          </a:p>
        </p:txBody>
      </p:sp>
      <p:sp>
        <p:nvSpPr>
          <p:cNvPr id="57" name="Google Shape;57;p5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5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5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5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5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Dr. Apash Roy</a:t>
            </a:r>
            <a:endParaRPr/>
          </a:p>
        </p:txBody>
      </p:sp>
      <p:sp>
        <p:nvSpPr>
          <p:cNvPr id="64" name="Google Shape;64;p5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5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55"/>
          <p:cNvSpPr>
            <a:spLocks noGrp="1"/>
          </p:cNvSpPr>
          <p:nvPr>
            <p:ph type="pic" idx="2"/>
          </p:nvPr>
        </p:nvSpPr>
        <p:spPr>
          <a:xfrm>
            <a:off x="5183188" y="987425"/>
            <a:ext cx="6172200" cy="4873625"/>
          </a:xfrm>
          <a:prstGeom prst="rect">
            <a:avLst/>
          </a:prstGeom>
          <a:noFill/>
          <a:ln>
            <a:noFill/>
          </a:ln>
        </p:spPr>
      </p:sp>
      <p:sp>
        <p:nvSpPr>
          <p:cNvPr id="68" name="Google Shape;68;p5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5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5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Dr. Apash Roy</a:t>
            </a:r>
            <a:endParaRPr/>
          </a:p>
        </p:txBody>
      </p:sp>
      <p:sp>
        <p:nvSpPr>
          <p:cNvPr id="71" name="Google Shape;71;p5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4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r>
              <a:rPr lang="en-US" smtClean="0"/>
              <a:t>Dr. Apash Roy</a:t>
            </a:r>
            <a:endParaRPr/>
          </a:p>
        </p:txBody>
      </p:sp>
      <p:sp>
        <p:nvSpPr>
          <p:cNvPr id="14" name="Google Shape;14;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analyticsvidhya.com/blog/2021/05/what-is-big-data-introduction-uses-and-applications/" TargetMode="External"/><Relationship Id="rId7" Type="http://schemas.openxmlformats.org/officeDocument/2006/relationships/hyperlink" Target="https://www.javatpoint.com/what-is-big-data"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hyperlink" Target="https://intellipaat.com/blog/tutorial/big-data-and-hadoop-tutorial/introduction-to-big-data-2/" TargetMode="External"/><Relationship Id="rId5" Type="http://schemas.openxmlformats.org/officeDocument/2006/relationships/hyperlink" Target="https://energie.labs.fhv.at/~repe/bigdata/introduction-to-big-data-projects/introduction-to-big-data/" TargetMode="External"/><Relationship Id="rId4" Type="http://schemas.openxmlformats.org/officeDocument/2006/relationships/hyperlink" Target="https://www.coursera.org/learn/big-data-introduction"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
          <p:cNvPicPr preferRelativeResize="0"/>
          <p:nvPr/>
        </p:nvPicPr>
        <p:blipFill rotWithShape="1">
          <a:blip r:embed="rId3">
            <a:alphaModFix/>
          </a:blip>
          <a:srcRect/>
          <a:stretch/>
        </p:blipFill>
        <p:spPr>
          <a:xfrm>
            <a:off x="1350387" y="0"/>
            <a:ext cx="8717251" cy="4533566"/>
          </a:xfrm>
          <a:prstGeom prst="rect">
            <a:avLst/>
          </a:prstGeom>
          <a:noFill/>
          <a:ln>
            <a:noFill/>
          </a:ln>
        </p:spPr>
      </p:pic>
      <p:sp>
        <p:nvSpPr>
          <p:cNvPr id="90" name="Google Shape;90;p1"/>
          <p:cNvSpPr txBox="1">
            <a:spLocks noGrp="1"/>
          </p:cNvSpPr>
          <p:nvPr>
            <p:ph type="ctrTitle"/>
          </p:nvPr>
        </p:nvSpPr>
        <p:spPr>
          <a:xfrm>
            <a:off x="1514764" y="4193309"/>
            <a:ext cx="9144000" cy="114545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00B0F0"/>
              </a:buClr>
              <a:buSzPts val="6000"/>
              <a:buFont typeface="Times New Roman"/>
              <a:buNone/>
            </a:pPr>
            <a:r>
              <a:rPr lang="en-US" b="1">
                <a:solidFill>
                  <a:srgbClr val="00B0F0"/>
                </a:solidFill>
                <a:latin typeface="Times New Roman"/>
                <a:ea typeface="Times New Roman"/>
                <a:cs typeface="Times New Roman"/>
                <a:sym typeface="Times New Roman"/>
              </a:rPr>
              <a:t>Introduction to Big-Data</a:t>
            </a:r>
            <a:endParaRPr/>
          </a:p>
        </p:txBody>
      </p:sp>
      <p:sp>
        <p:nvSpPr>
          <p:cNvPr id="91" name="Google Shape;91;p1"/>
          <p:cNvSpPr txBox="1">
            <a:spLocks noGrp="1"/>
          </p:cNvSpPr>
          <p:nvPr>
            <p:ph type="subTitle" idx="1"/>
          </p:nvPr>
        </p:nvSpPr>
        <p:spPr>
          <a:xfrm>
            <a:off x="1708727" y="5412509"/>
            <a:ext cx="9144000" cy="92594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00B0F0"/>
              </a:buClr>
              <a:buSzPct val="100000"/>
              <a:buNone/>
            </a:pPr>
            <a:r>
              <a:rPr lang="en-US" sz="4400">
                <a:solidFill>
                  <a:srgbClr val="00B0F0"/>
                </a:solidFill>
                <a:latin typeface="Times New Roman"/>
                <a:ea typeface="Times New Roman"/>
                <a:cs typeface="Times New Roman"/>
                <a:sym typeface="Times New Roman"/>
              </a:rPr>
              <a:t>Fundamentals of Big Data</a:t>
            </a:r>
            <a:endParaRPr/>
          </a:p>
          <a:p>
            <a:pPr marL="0" lvl="0" indent="0" algn="ctr" rtl="0">
              <a:lnSpc>
                <a:spcPct val="90000"/>
              </a:lnSpc>
              <a:spcBef>
                <a:spcPts val="1000"/>
              </a:spcBef>
              <a:spcAft>
                <a:spcPts val="0"/>
              </a:spcAft>
              <a:buClr>
                <a:schemeClr val="dk1"/>
              </a:buClr>
              <a:buSzPct val="100000"/>
              <a:buNone/>
            </a:pPr>
            <a:endParaRPr sz="44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r>
              <a:rPr lang="en-US" dirty="0" smtClean="0"/>
              <a:t>Thirty years </a:t>
            </a:r>
            <a:r>
              <a:rPr lang="en-US" dirty="0"/>
              <a:t>ago, one gigabyte of data could amount to a Big Data problem and require </a:t>
            </a:r>
            <a:r>
              <a:rPr lang="en-US" dirty="0" smtClean="0"/>
              <a:t>special purpose </a:t>
            </a:r>
            <a:r>
              <a:rPr lang="en-US" dirty="0"/>
              <a:t>computing resources. Now, gigabytes of data are commonplace and can be </a:t>
            </a:r>
            <a:r>
              <a:rPr lang="en-US" dirty="0" smtClean="0"/>
              <a:t>easily transmitted</a:t>
            </a:r>
            <a:r>
              <a:rPr lang="en-US" dirty="0"/>
              <a:t>, processed and stored on consumer-oriented devices.</a:t>
            </a:r>
          </a:p>
        </p:txBody>
      </p:sp>
    </p:spTree>
    <p:extLst>
      <p:ext uri="{BB962C8B-B14F-4D97-AF65-F5344CB8AC3E}">
        <p14:creationId xmlns:p14="http://schemas.microsoft.com/office/powerpoint/2010/main" val="1880910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Big Data Use-Cases</a:t>
            </a:r>
            <a:endParaRPr/>
          </a:p>
        </p:txBody>
      </p:sp>
      <p:sp>
        <p:nvSpPr>
          <p:cNvPr id="144" name="Google Shape;144;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t>After learning what is analytics. Let us now discuss various use cases of Big data. Below are some of the Big data use cases from different domains:</a:t>
            </a:r>
            <a:endParaRPr dirty="0"/>
          </a:p>
          <a:p>
            <a:pPr marL="228600" lvl="0" indent="-228600" algn="l" rtl="0">
              <a:lnSpc>
                <a:spcPct val="90000"/>
              </a:lnSpc>
              <a:spcBef>
                <a:spcPts val="1000"/>
              </a:spcBef>
              <a:spcAft>
                <a:spcPts val="0"/>
              </a:spcAft>
              <a:buClr>
                <a:schemeClr val="dk1"/>
              </a:buClr>
              <a:buSzPts val="2800"/>
              <a:buChar char="•"/>
            </a:pPr>
            <a:r>
              <a:rPr lang="en-US" dirty="0"/>
              <a:t>Netflix Uses Big Data to Improve Customer Experience</a:t>
            </a:r>
            <a:endParaRPr dirty="0"/>
          </a:p>
          <a:p>
            <a:pPr marL="228600" lvl="0" indent="-228600" algn="l" rtl="0">
              <a:lnSpc>
                <a:spcPct val="90000"/>
              </a:lnSpc>
              <a:spcBef>
                <a:spcPts val="1000"/>
              </a:spcBef>
              <a:spcAft>
                <a:spcPts val="0"/>
              </a:spcAft>
              <a:buClr>
                <a:schemeClr val="dk1"/>
              </a:buClr>
              <a:buSzPts val="2800"/>
              <a:buChar char="•"/>
            </a:pPr>
            <a:r>
              <a:rPr lang="en-US" dirty="0"/>
              <a:t>Promotion and campaign analysis by Sears Holding</a:t>
            </a:r>
            <a:endParaRPr dirty="0"/>
          </a:p>
          <a:p>
            <a:pPr marL="228600" lvl="0" indent="-228600" algn="l" rtl="0">
              <a:lnSpc>
                <a:spcPct val="90000"/>
              </a:lnSpc>
              <a:spcBef>
                <a:spcPts val="1000"/>
              </a:spcBef>
              <a:spcAft>
                <a:spcPts val="0"/>
              </a:spcAft>
              <a:buClr>
                <a:schemeClr val="dk1"/>
              </a:buClr>
              <a:buSzPts val="2800"/>
              <a:buChar char="•"/>
            </a:pPr>
            <a:r>
              <a:rPr lang="en-US" dirty="0"/>
              <a:t>Sentiment analysis</a:t>
            </a:r>
            <a:endParaRPr dirty="0"/>
          </a:p>
          <a:p>
            <a:pPr marL="228600" lvl="0" indent="-228600" algn="l" rtl="0">
              <a:lnSpc>
                <a:spcPct val="90000"/>
              </a:lnSpc>
              <a:spcBef>
                <a:spcPts val="1000"/>
              </a:spcBef>
              <a:spcAft>
                <a:spcPts val="0"/>
              </a:spcAft>
              <a:buClr>
                <a:schemeClr val="dk1"/>
              </a:buClr>
              <a:buSzPts val="2800"/>
              <a:buChar char="•"/>
            </a:pPr>
            <a:r>
              <a:rPr lang="en-US" dirty="0"/>
              <a:t>Customer Churn analysis</a:t>
            </a:r>
            <a:endParaRPr dirty="0"/>
          </a:p>
          <a:p>
            <a:pPr marL="228600" lvl="0" indent="-228600" algn="l" rtl="0">
              <a:lnSpc>
                <a:spcPct val="90000"/>
              </a:lnSpc>
              <a:spcBef>
                <a:spcPts val="1000"/>
              </a:spcBef>
              <a:spcAft>
                <a:spcPts val="0"/>
              </a:spcAft>
              <a:buClr>
                <a:schemeClr val="dk1"/>
              </a:buClr>
              <a:buSzPts val="2800"/>
              <a:buChar char="•"/>
            </a:pPr>
            <a:r>
              <a:rPr lang="en-US" dirty="0"/>
              <a:t>Predictive analysis</a:t>
            </a:r>
            <a:endParaRPr dirty="0"/>
          </a:p>
          <a:p>
            <a:pPr marL="228600" lvl="0" indent="-228600" algn="l" rtl="0">
              <a:lnSpc>
                <a:spcPct val="90000"/>
              </a:lnSpc>
              <a:spcBef>
                <a:spcPts val="1000"/>
              </a:spcBef>
              <a:spcAft>
                <a:spcPts val="0"/>
              </a:spcAft>
              <a:buClr>
                <a:schemeClr val="dk1"/>
              </a:buClr>
              <a:buSzPts val="2800"/>
              <a:buChar char="•"/>
            </a:pPr>
            <a:r>
              <a:rPr lang="en-US" dirty="0"/>
              <a:t>Real-time ad matching and serving</a:t>
            </a:r>
            <a:endParaRPr dirty="0"/>
          </a:p>
          <a:p>
            <a:pPr marL="228600" lvl="0" indent="-50800" algn="l" rtl="0">
              <a:lnSpc>
                <a:spcPct val="90000"/>
              </a:lnSpc>
              <a:spcBef>
                <a:spcPts val="1000"/>
              </a:spcBef>
              <a:spcAft>
                <a:spcPts val="0"/>
              </a:spcAft>
              <a:buClr>
                <a:schemeClr val="dk1"/>
              </a:buClr>
              <a:buSzPts val="2800"/>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0"/>
          <p:cNvSpPr txBox="1">
            <a:spLocks noGrp="1"/>
          </p:cNvSpPr>
          <p:nvPr>
            <p:ph type="title"/>
          </p:nvPr>
        </p:nvSpPr>
        <p:spPr>
          <a:xfrm>
            <a:off x="838200" y="581890"/>
            <a:ext cx="10541000" cy="101600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800"/>
              <a:buFont typeface="Times New Roman"/>
              <a:buNone/>
            </a:pPr>
            <a:r>
              <a:rPr lang="en-US" sz="2800">
                <a:latin typeface="Times New Roman"/>
                <a:ea typeface="Times New Roman"/>
                <a:cs typeface="Times New Roman"/>
                <a:sym typeface="Times New Roman"/>
              </a:rPr>
              <a:t>The results obtained through the processing of Big Data can lead to a wide range of insights and benefits, such as:</a:t>
            </a:r>
            <a:endParaRPr sz="2800">
              <a:latin typeface="Times New Roman"/>
              <a:ea typeface="Times New Roman"/>
              <a:cs typeface="Times New Roman"/>
              <a:sym typeface="Times New Roman"/>
            </a:endParaRPr>
          </a:p>
        </p:txBody>
      </p:sp>
      <p:sp>
        <p:nvSpPr>
          <p:cNvPr id="151" name="Google Shape;151;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latin typeface="Times New Roman"/>
                <a:ea typeface="Times New Roman"/>
                <a:cs typeface="Times New Roman"/>
                <a:sym typeface="Times New Roman"/>
              </a:rPr>
              <a:t>operational optimization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actionable intelligence</a:t>
            </a:r>
            <a:endParaRPr dirty="0"/>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 identification of new markets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accurate predictions</a:t>
            </a:r>
            <a:endParaRPr dirty="0"/>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fault and fraud detection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more detailed records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improved decision-making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scientific discoveries </a:t>
            </a:r>
            <a:endParaRPr dirty="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Big Data Technologies</a:t>
            </a:r>
            <a:endParaRPr/>
          </a:p>
        </p:txBody>
      </p:sp>
      <p:sp>
        <p:nvSpPr>
          <p:cNvPr id="158" name="Google Shape;158;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a:t>There are lots of technologies to solve the problem of Big data Storage and processing. Such technologies are Apache Hadoop, Apache Spark, Apache Kafka, etc. Let’s take an overview of these technologies in one by one-</a:t>
            </a:r>
            <a:endParaRPr/>
          </a:p>
          <a:p>
            <a:pPr marL="228600" lvl="0" indent="-5080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 Apache Hadoop</a:t>
            </a:r>
            <a:endParaRPr/>
          </a:p>
        </p:txBody>
      </p:sp>
      <p:sp>
        <p:nvSpPr>
          <p:cNvPr id="165" name="Google Shape;165;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a:t>Big data is creating a Big impact on industries today. Therefore the world’s 50% of the data has already been moved to</a:t>
            </a:r>
            <a:r>
              <a:rPr lang="en-US" b="1"/>
              <a:t> Hadoop</a:t>
            </a:r>
            <a:r>
              <a:rPr lang="en-US"/>
              <a:t>.</a:t>
            </a:r>
            <a:endParaRPr/>
          </a:p>
          <a:p>
            <a:pPr marL="228600" lvl="0" indent="-228600" algn="l" rtl="0">
              <a:lnSpc>
                <a:spcPct val="90000"/>
              </a:lnSpc>
              <a:spcBef>
                <a:spcPts val="1000"/>
              </a:spcBef>
              <a:spcAft>
                <a:spcPts val="0"/>
              </a:spcAft>
              <a:buClr>
                <a:schemeClr val="dk1"/>
              </a:buClr>
              <a:buSzPts val="2800"/>
              <a:buChar char="•"/>
            </a:pPr>
            <a:r>
              <a:rPr lang="en-US"/>
              <a:t>It is predicted that by 2017, more than 75% of the world’s data will be moved to Hadoop and this technology will be the most demanding in the market as it is now.</a:t>
            </a:r>
            <a:endParaRPr/>
          </a:p>
          <a:p>
            <a:pPr marL="228600" lvl="0" indent="-50800" algn="l" rtl="0">
              <a:lnSpc>
                <a:spcPct val="90000"/>
              </a:lnSpc>
              <a:spcBef>
                <a:spcPts val="1000"/>
              </a:spcBef>
              <a:spcAft>
                <a:spcPts val="0"/>
              </a:spcAft>
              <a:buClr>
                <a:schemeClr val="dk1"/>
              </a:buClr>
              <a:buSzPts val="2800"/>
              <a:buNone/>
            </a:pPr>
            <a:endParaRPr/>
          </a:p>
        </p:txBody>
      </p:sp>
      <p:pic>
        <p:nvPicPr>
          <p:cNvPr id="2" name="Picture 1"/>
          <p:cNvPicPr>
            <a:picLocks noChangeAspect="1"/>
          </p:cNvPicPr>
          <p:nvPr/>
        </p:nvPicPr>
        <p:blipFill>
          <a:blip r:embed="rId3"/>
          <a:stretch>
            <a:fillRect/>
          </a:stretch>
        </p:blipFill>
        <p:spPr>
          <a:xfrm>
            <a:off x="7432420" y="514274"/>
            <a:ext cx="3921380" cy="117641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ii. Apache Spark</a:t>
            </a:r>
            <a:endParaRPr/>
          </a:p>
        </p:txBody>
      </p:sp>
      <p:sp>
        <p:nvSpPr>
          <p:cNvPr id="172" name="Google Shape;172;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a:t>Further enhancement of this technology has led to an evolution of </a:t>
            </a:r>
            <a:r>
              <a:rPr lang="en-US" b="1"/>
              <a:t>Apache Spark</a:t>
            </a:r>
            <a:r>
              <a:rPr lang="en-US"/>
              <a:t> – lightning fast and general purpose computation engine for large-scale processing. It can process the data up to 100 times faster than</a:t>
            </a:r>
            <a:r>
              <a:rPr lang="en-US" b="1"/>
              <a:t> MapReduce</a:t>
            </a:r>
            <a:r>
              <a:rPr lang="en-US"/>
              <a:t>.</a:t>
            </a:r>
            <a:endParaRPr/>
          </a:p>
          <a:p>
            <a:pPr marL="228600" lvl="0" indent="-50800" algn="l" rtl="0">
              <a:lnSpc>
                <a:spcPct val="90000"/>
              </a:lnSpc>
              <a:spcBef>
                <a:spcPts val="1000"/>
              </a:spcBef>
              <a:spcAft>
                <a:spcPts val="0"/>
              </a:spcAft>
              <a:buClr>
                <a:schemeClr val="dk1"/>
              </a:buClr>
              <a:buSzPts val="2800"/>
              <a:buNone/>
            </a:pPr>
            <a:endParaRPr/>
          </a:p>
        </p:txBody>
      </p:sp>
      <p:pic>
        <p:nvPicPr>
          <p:cNvPr id="2" name="Picture 1"/>
          <p:cNvPicPr>
            <a:picLocks noChangeAspect="1"/>
          </p:cNvPicPr>
          <p:nvPr/>
        </p:nvPicPr>
        <p:blipFill>
          <a:blip r:embed="rId3"/>
          <a:stretch>
            <a:fillRect/>
          </a:stretch>
        </p:blipFill>
        <p:spPr>
          <a:xfrm>
            <a:off x="6797820" y="3450941"/>
            <a:ext cx="3907710" cy="202875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Apache Kafka</a:t>
            </a:r>
            <a:endParaRPr/>
          </a:p>
        </p:txBody>
      </p:sp>
      <p:sp>
        <p:nvSpPr>
          <p:cNvPr id="179" name="Google Shape;179;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dk1"/>
              </a:buClr>
              <a:buSzPts val="2800"/>
              <a:buChar char="•"/>
            </a:pPr>
            <a:r>
              <a:rPr lang="en-US" b="1"/>
              <a:t>Apache Kafka</a:t>
            </a:r>
            <a:r>
              <a:rPr lang="en-US"/>
              <a:t> is another addition to this Big data Ecosystem which is a high throughput distributed messaging system frequently used with Hadoop.</a:t>
            </a:r>
            <a:endParaRPr/>
          </a:p>
          <a:p>
            <a:pPr marL="228600" lvl="0" indent="-228600" algn="l" rtl="0">
              <a:lnSpc>
                <a:spcPct val="90000"/>
              </a:lnSpc>
              <a:spcBef>
                <a:spcPts val="1000"/>
              </a:spcBef>
              <a:spcAft>
                <a:spcPts val="0"/>
              </a:spcAft>
              <a:buClr>
                <a:schemeClr val="dk1"/>
              </a:buClr>
              <a:buSzPts val="2800"/>
              <a:buChar char="•"/>
            </a:pPr>
            <a:r>
              <a:rPr lang="en-US"/>
              <a:t>IT organizations have started considering Big data initiative for managing their data in a better manner, visualizing this data, gaining insights of this data as and when required and finding new business opportunities to accelerate their business growth.</a:t>
            </a:r>
            <a:endParaRPr/>
          </a:p>
          <a:p>
            <a:pPr marL="228600" lvl="0" indent="-228600" algn="l" rtl="0">
              <a:lnSpc>
                <a:spcPct val="90000"/>
              </a:lnSpc>
              <a:spcBef>
                <a:spcPts val="1000"/>
              </a:spcBef>
              <a:spcAft>
                <a:spcPts val="0"/>
              </a:spcAft>
              <a:buClr>
                <a:schemeClr val="dk1"/>
              </a:buClr>
              <a:buSzPts val="2800"/>
              <a:buChar char="•"/>
            </a:pPr>
            <a:r>
              <a:rPr lang="en-US"/>
              <a:t>Every CIO wants to transform his company, enhance their business models and identify potential revenue sources whether he being from the</a:t>
            </a:r>
            <a:r>
              <a:rPr lang="en-US" b="1"/>
              <a:t> telecom domain</a:t>
            </a:r>
            <a:r>
              <a:rPr lang="en-US"/>
              <a:t>,</a:t>
            </a:r>
            <a:r>
              <a:rPr lang="en-US" b="1"/>
              <a:t> banking domain</a:t>
            </a:r>
            <a:r>
              <a:rPr lang="en-US"/>
              <a:t>, </a:t>
            </a:r>
            <a:r>
              <a:rPr lang="en-US" b="1"/>
              <a:t>retail</a:t>
            </a:r>
            <a:r>
              <a:rPr lang="en-US"/>
              <a:t> or </a:t>
            </a:r>
            <a:r>
              <a:rPr lang="en-US" b="1"/>
              <a:t>healthcare domain </a:t>
            </a:r>
            <a:r>
              <a:rPr lang="en-US"/>
              <a:t>etc.</a:t>
            </a:r>
            <a:endParaRPr/>
          </a:p>
          <a:p>
            <a:pPr marL="228600" lvl="0" indent="-50800" algn="l" rtl="0">
              <a:lnSpc>
                <a:spcPct val="90000"/>
              </a:lnSpc>
              <a:spcBef>
                <a:spcPts val="1000"/>
              </a:spcBef>
              <a:spcAft>
                <a:spcPts val="0"/>
              </a:spcAft>
              <a:buClr>
                <a:schemeClr val="dk1"/>
              </a:buClr>
              <a:buSzPts val="2800"/>
              <a:buNone/>
            </a:pPr>
            <a:endParaRPr/>
          </a:p>
        </p:txBody>
      </p:sp>
      <p:pic>
        <p:nvPicPr>
          <p:cNvPr id="2" name="Picture 1"/>
          <p:cNvPicPr>
            <a:picLocks noChangeAspect="1"/>
          </p:cNvPicPr>
          <p:nvPr/>
        </p:nvPicPr>
        <p:blipFill>
          <a:blip r:embed="rId3"/>
          <a:stretch>
            <a:fillRect/>
          </a:stretch>
        </p:blipFill>
        <p:spPr>
          <a:xfrm>
            <a:off x="8676078" y="210345"/>
            <a:ext cx="1480343" cy="1480343"/>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Quick Quiz?</a:t>
            </a:r>
            <a:br>
              <a:rPr lang="en-US"/>
            </a:br>
            <a:endParaRPr/>
          </a:p>
        </p:txBody>
      </p:sp>
      <p:sp>
        <p:nvSpPr>
          <p:cNvPr id="137" name="Google Shape;137;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514350" lvl="0" indent="-336550" algn="l" rtl="0">
              <a:lnSpc>
                <a:spcPct val="90000"/>
              </a:lnSpc>
              <a:spcBef>
                <a:spcPts val="0"/>
              </a:spcBef>
              <a:spcAft>
                <a:spcPts val="0"/>
              </a:spcAft>
              <a:buClr>
                <a:schemeClr val="dk1"/>
              </a:buClr>
              <a:buSzPts val="2800"/>
              <a:buNone/>
            </a:pPr>
            <a:endParaRPr/>
          </a:p>
          <a:p>
            <a:pPr marL="514350" lvl="0" indent="-514350" algn="l" rtl="0">
              <a:lnSpc>
                <a:spcPct val="90000"/>
              </a:lnSpc>
              <a:spcBef>
                <a:spcPts val="1000"/>
              </a:spcBef>
              <a:spcAft>
                <a:spcPts val="0"/>
              </a:spcAft>
              <a:buClr>
                <a:schemeClr val="dk1"/>
              </a:buClr>
              <a:buSzPts val="2800"/>
              <a:buNone/>
            </a:pPr>
            <a:r>
              <a:rPr lang="en-US"/>
              <a:t>Big data means-</a:t>
            </a:r>
            <a:endParaRPr/>
          </a:p>
          <a:p>
            <a:pPr marL="514350" lvl="0" indent="-514350" algn="l" rtl="0">
              <a:lnSpc>
                <a:spcPct val="90000"/>
              </a:lnSpc>
              <a:spcBef>
                <a:spcPts val="1000"/>
              </a:spcBef>
              <a:spcAft>
                <a:spcPts val="0"/>
              </a:spcAft>
              <a:buClr>
                <a:schemeClr val="dk1"/>
              </a:buClr>
              <a:buSzPts val="2800"/>
              <a:buAutoNum type="alphaUcPeriod"/>
            </a:pPr>
            <a:r>
              <a:rPr lang="en-US"/>
              <a:t>Very large amount of data</a:t>
            </a:r>
            <a:endParaRPr/>
          </a:p>
          <a:p>
            <a:pPr marL="514350" lvl="0" indent="-514350" algn="l" rtl="0">
              <a:lnSpc>
                <a:spcPct val="90000"/>
              </a:lnSpc>
              <a:spcBef>
                <a:spcPts val="1000"/>
              </a:spcBef>
              <a:spcAft>
                <a:spcPts val="0"/>
              </a:spcAft>
              <a:buClr>
                <a:schemeClr val="dk1"/>
              </a:buClr>
              <a:buSzPts val="2800"/>
              <a:buAutoNum type="alphaUcPeriod"/>
            </a:pPr>
            <a:r>
              <a:rPr lang="en-US"/>
              <a:t>The data which has some importance to a business</a:t>
            </a:r>
            <a:endParaRPr/>
          </a:p>
          <a:p>
            <a:pPr marL="514350" lvl="0" indent="-514350" algn="l" rtl="0">
              <a:lnSpc>
                <a:spcPct val="90000"/>
              </a:lnSpc>
              <a:spcBef>
                <a:spcPts val="1000"/>
              </a:spcBef>
              <a:spcAft>
                <a:spcPts val="0"/>
              </a:spcAft>
              <a:buClr>
                <a:schemeClr val="dk1"/>
              </a:buClr>
              <a:buSzPts val="2800"/>
              <a:buAutoNum type="alphaUcPeriod"/>
            </a:pPr>
            <a:r>
              <a:rPr lang="en-US"/>
              <a:t>Both of them</a:t>
            </a:r>
            <a:endParaRPr/>
          </a:p>
          <a:p>
            <a:pPr marL="514350" lvl="0" indent="-514350" algn="l" rtl="0">
              <a:lnSpc>
                <a:spcPct val="90000"/>
              </a:lnSpc>
              <a:spcBef>
                <a:spcPts val="1000"/>
              </a:spcBef>
              <a:spcAft>
                <a:spcPts val="0"/>
              </a:spcAft>
              <a:buClr>
                <a:schemeClr val="dk1"/>
              </a:buClr>
              <a:buSzPts val="2800"/>
              <a:buAutoNum type="alphaUcPeriod"/>
            </a:pPr>
            <a:r>
              <a:rPr lang="en-US"/>
              <a:t>None of them</a:t>
            </a:r>
            <a:endParaRPr/>
          </a:p>
          <a:p>
            <a:pPr marL="514350" lvl="0" indent="-33655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What are the best Big Data Tools?</a:t>
            </a:r>
            <a:br>
              <a:rPr lang="en-US"/>
            </a:br>
            <a:endParaRPr/>
          </a:p>
        </p:txBody>
      </p:sp>
      <p:sp>
        <p:nvSpPr>
          <p:cNvPr id="186" name="Google Shape;186;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90000"/>
              </a:lnSpc>
              <a:spcBef>
                <a:spcPts val="0"/>
              </a:spcBef>
              <a:spcAft>
                <a:spcPts val="0"/>
              </a:spcAft>
              <a:buClr>
                <a:schemeClr val="dk1"/>
              </a:buClr>
              <a:buSzPct val="100000"/>
              <a:buChar char="•"/>
            </a:pPr>
            <a:r>
              <a:rPr lang="en-US"/>
              <a:t>Here is the list of top 10 big data tools –</a:t>
            </a:r>
            <a:endParaRPr/>
          </a:p>
          <a:p>
            <a:pPr marL="228600" lvl="0" indent="-228600" algn="l" rtl="0">
              <a:lnSpc>
                <a:spcPct val="90000"/>
              </a:lnSpc>
              <a:spcBef>
                <a:spcPts val="1000"/>
              </a:spcBef>
              <a:spcAft>
                <a:spcPts val="0"/>
              </a:spcAft>
              <a:buClr>
                <a:schemeClr val="dk1"/>
              </a:buClr>
              <a:buSzPct val="100000"/>
              <a:buChar char="•"/>
            </a:pPr>
            <a:r>
              <a:rPr lang="en-US"/>
              <a:t>Apache Hadoop</a:t>
            </a:r>
            <a:endParaRPr/>
          </a:p>
          <a:p>
            <a:pPr marL="228600" lvl="0" indent="-228600" algn="l" rtl="0">
              <a:lnSpc>
                <a:spcPct val="90000"/>
              </a:lnSpc>
              <a:spcBef>
                <a:spcPts val="1000"/>
              </a:spcBef>
              <a:spcAft>
                <a:spcPts val="0"/>
              </a:spcAft>
              <a:buClr>
                <a:schemeClr val="dk1"/>
              </a:buClr>
              <a:buSzPct val="100000"/>
              <a:buChar char="•"/>
            </a:pPr>
            <a:r>
              <a:rPr lang="en-US"/>
              <a:t>Apache Spark</a:t>
            </a:r>
            <a:endParaRPr/>
          </a:p>
          <a:p>
            <a:pPr marL="228600" lvl="0" indent="-228600" algn="l" rtl="0">
              <a:lnSpc>
                <a:spcPct val="90000"/>
              </a:lnSpc>
              <a:spcBef>
                <a:spcPts val="1000"/>
              </a:spcBef>
              <a:spcAft>
                <a:spcPts val="0"/>
              </a:spcAft>
              <a:buClr>
                <a:schemeClr val="dk1"/>
              </a:buClr>
              <a:buSzPct val="100000"/>
              <a:buChar char="•"/>
            </a:pPr>
            <a:r>
              <a:rPr lang="en-US"/>
              <a:t>Flink</a:t>
            </a:r>
            <a:endParaRPr/>
          </a:p>
          <a:p>
            <a:pPr marL="228600" lvl="0" indent="-228600" algn="l" rtl="0">
              <a:lnSpc>
                <a:spcPct val="90000"/>
              </a:lnSpc>
              <a:spcBef>
                <a:spcPts val="1000"/>
              </a:spcBef>
              <a:spcAft>
                <a:spcPts val="0"/>
              </a:spcAft>
              <a:buClr>
                <a:schemeClr val="dk1"/>
              </a:buClr>
              <a:buSzPct val="100000"/>
              <a:buChar char="•"/>
            </a:pPr>
            <a:r>
              <a:rPr lang="en-US"/>
              <a:t>Apache Storm</a:t>
            </a:r>
            <a:endParaRPr/>
          </a:p>
          <a:p>
            <a:pPr marL="228600" lvl="0" indent="-228600" algn="l" rtl="0">
              <a:lnSpc>
                <a:spcPct val="90000"/>
              </a:lnSpc>
              <a:spcBef>
                <a:spcPts val="1000"/>
              </a:spcBef>
              <a:spcAft>
                <a:spcPts val="0"/>
              </a:spcAft>
              <a:buClr>
                <a:schemeClr val="dk1"/>
              </a:buClr>
              <a:buSzPct val="100000"/>
              <a:buChar char="•"/>
            </a:pPr>
            <a:r>
              <a:rPr lang="en-US"/>
              <a:t>Apache Cassandra</a:t>
            </a:r>
            <a:endParaRPr/>
          </a:p>
          <a:p>
            <a:pPr marL="228600" lvl="0" indent="-228600" algn="l" rtl="0">
              <a:lnSpc>
                <a:spcPct val="90000"/>
              </a:lnSpc>
              <a:spcBef>
                <a:spcPts val="1000"/>
              </a:spcBef>
              <a:spcAft>
                <a:spcPts val="0"/>
              </a:spcAft>
              <a:buClr>
                <a:schemeClr val="dk1"/>
              </a:buClr>
              <a:buSzPct val="100000"/>
              <a:buChar char="•"/>
            </a:pPr>
            <a:r>
              <a:rPr lang="en-US"/>
              <a:t>MongoDB</a:t>
            </a:r>
            <a:endParaRPr/>
          </a:p>
          <a:p>
            <a:pPr marL="228600" lvl="0" indent="-228600" algn="l" rtl="0">
              <a:lnSpc>
                <a:spcPct val="90000"/>
              </a:lnSpc>
              <a:spcBef>
                <a:spcPts val="1000"/>
              </a:spcBef>
              <a:spcAft>
                <a:spcPts val="0"/>
              </a:spcAft>
              <a:buClr>
                <a:schemeClr val="dk1"/>
              </a:buClr>
              <a:buSzPct val="100000"/>
              <a:buChar char="•"/>
            </a:pPr>
            <a:r>
              <a:rPr lang="en-US"/>
              <a:t>Kafka</a:t>
            </a:r>
            <a:endParaRPr/>
          </a:p>
          <a:p>
            <a:pPr marL="228600" lvl="0" indent="-228600" algn="l" rtl="0">
              <a:lnSpc>
                <a:spcPct val="90000"/>
              </a:lnSpc>
              <a:spcBef>
                <a:spcPts val="1000"/>
              </a:spcBef>
              <a:spcAft>
                <a:spcPts val="0"/>
              </a:spcAft>
              <a:buClr>
                <a:schemeClr val="dk1"/>
              </a:buClr>
              <a:buSzPct val="100000"/>
              <a:buChar char="•"/>
            </a:pPr>
            <a:r>
              <a:rPr lang="en-US"/>
              <a:t>Tableau</a:t>
            </a:r>
            <a:endParaRPr/>
          </a:p>
          <a:p>
            <a:pPr marL="228600" lvl="0" indent="-228600" algn="l" rtl="0">
              <a:lnSpc>
                <a:spcPct val="90000"/>
              </a:lnSpc>
              <a:spcBef>
                <a:spcPts val="1000"/>
              </a:spcBef>
              <a:spcAft>
                <a:spcPts val="0"/>
              </a:spcAft>
              <a:buClr>
                <a:schemeClr val="dk1"/>
              </a:buClr>
              <a:buSzPct val="100000"/>
              <a:buChar char="•"/>
            </a:pPr>
            <a:r>
              <a:rPr lang="en-US"/>
              <a:t>RapidMiner</a:t>
            </a:r>
            <a:endParaRPr/>
          </a:p>
          <a:p>
            <a:pPr marL="228600" lvl="0" indent="-228600" algn="l" rtl="0">
              <a:lnSpc>
                <a:spcPct val="90000"/>
              </a:lnSpc>
              <a:spcBef>
                <a:spcPts val="1000"/>
              </a:spcBef>
              <a:spcAft>
                <a:spcPts val="0"/>
              </a:spcAft>
              <a:buClr>
                <a:schemeClr val="dk1"/>
              </a:buClr>
              <a:buSzPct val="100000"/>
              <a:buChar char="•"/>
            </a:pPr>
            <a:r>
              <a:rPr lang="en-US"/>
              <a:t>R Programming</a:t>
            </a:r>
            <a:endParaRPr/>
          </a:p>
          <a:p>
            <a:pPr marL="228600" lvl="0" indent="-77470" algn="l" rtl="0">
              <a:lnSpc>
                <a:spcPct val="90000"/>
              </a:lnSpc>
              <a:spcBef>
                <a:spcPts val="1000"/>
              </a:spcBef>
              <a:spcAft>
                <a:spcPts val="0"/>
              </a:spcAft>
              <a:buClr>
                <a:schemeClr val="dk1"/>
              </a:buClr>
              <a:buSzPct val="100000"/>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6"/>
          <p:cNvSpPr txBox="1">
            <a:spLocks noGrp="1"/>
          </p:cNvSpPr>
          <p:nvPr>
            <p:ph type="body" idx="1"/>
          </p:nvPr>
        </p:nvSpPr>
        <p:spPr>
          <a:xfrm>
            <a:off x="570345" y="421698"/>
            <a:ext cx="10845800" cy="3503756"/>
          </a:xfrm>
          <a:prstGeom prst="rect">
            <a:avLst/>
          </a:prstGeom>
          <a:noFill/>
          <a:ln>
            <a:noFill/>
          </a:ln>
        </p:spPr>
        <p:txBody>
          <a:bodyPr spcFirstLastPara="1" wrap="square" lIns="91425" tIns="45700" rIns="91425" bIns="45700" anchor="t" anchorCtr="0">
            <a:normAutofit fontScale="70000" lnSpcReduction="20000"/>
          </a:bodyPr>
          <a:lstStyle/>
          <a:p>
            <a:pPr marL="514350" lvl="0" indent="-514350" algn="l" rtl="0">
              <a:lnSpc>
                <a:spcPct val="90000"/>
              </a:lnSpc>
              <a:spcBef>
                <a:spcPts val="0"/>
              </a:spcBef>
              <a:spcAft>
                <a:spcPts val="0"/>
              </a:spcAft>
              <a:buClr>
                <a:schemeClr val="dk1"/>
              </a:buClr>
              <a:buSzPct val="100000"/>
              <a:buNone/>
            </a:pPr>
            <a:r>
              <a:rPr lang="en-US" b="1" dirty="0"/>
              <a:t>Datasets </a:t>
            </a:r>
            <a:endParaRPr dirty="0"/>
          </a:p>
          <a:p>
            <a:pPr marL="514350" indent="-514350">
              <a:buSzPct val="100000"/>
            </a:pPr>
            <a:r>
              <a:rPr lang="en-US" dirty="0"/>
              <a:t>Collections or groups of related data are generally referred to as datasets. Each group or dataset member (datum) shares the same set of attributes or properties as others in the same dataset. </a:t>
            </a:r>
            <a:endParaRPr lang="en-US" dirty="0" smtClean="0"/>
          </a:p>
          <a:p>
            <a:pPr marL="514350" indent="-514350">
              <a:buSzPct val="100000"/>
            </a:pPr>
            <a:r>
              <a:rPr lang="en-US" dirty="0"/>
              <a:t>A data set (or dataset) is </a:t>
            </a:r>
            <a:r>
              <a:rPr lang="en-US" b="1" dirty="0"/>
              <a:t>a collection of data</a:t>
            </a:r>
            <a:r>
              <a:rPr lang="en-US" dirty="0"/>
              <a:t>. In the case of tabular data, a data set corresponds to one or more database tables, where every column of a table represents a particular variable, and each row corresponds to a given record of the data set in question.</a:t>
            </a:r>
            <a:endParaRPr dirty="0"/>
          </a:p>
          <a:p>
            <a:pPr marL="514350" lvl="0" indent="-514350" algn="l" rtl="0">
              <a:lnSpc>
                <a:spcPct val="90000"/>
              </a:lnSpc>
              <a:spcBef>
                <a:spcPts val="1000"/>
              </a:spcBef>
              <a:spcAft>
                <a:spcPts val="0"/>
              </a:spcAft>
              <a:buClr>
                <a:schemeClr val="dk1"/>
              </a:buClr>
              <a:buSzPct val="100000"/>
              <a:buNone/>
            </a:pPr>
            <a:r>
              <a:rPr lang="en-US" dirty="0"/>
              <a:t>Some examples of datasets are: </a:t>
            </a:r>
            <a:endParaRPr dirty="0"/>
          </a:p>
          <a:p>
            <a:pPr marL="514350" lvl="0" indent="-514350" algn="l" rtl="0">
              <a:lnSpc>
                <a:spcPct val="90000"/>
              </a:lnSpc>
              <a:spcBef>
                <a:spcPts val="1000"/>
              </a:spcBef>
              <a:spcAft>
                <a:spcPts val="0"/>
              </a:spcAft>
              <a:buClr>
                <a:schemeClr val="dk1"/>
              </a:buClr>
              <a:buSzPct val="100000"/>
              <a:buNone/>
            </a:pPr>
            <a:r>
              <a:rPr lang="en-US" dirty="0"/>
              <a:t>• tweets stored in a flat file </a:t>
            </a:r>
            <a:endParaRPr dirty="0"/>
          </a:p>
          <a:p>
            <a:pPr marL="514350" lvl="0" indent="-514350" algn="l" rtl="0">
              <a:lnSpc>
                <a:spcPct val="90000"/>
              </a:lnSpc>
              <a:spcBef>
                <a:spcPts val="1000"/>
              </a:spcBef>
              <a:spcAft>
                <a:spcPts val="0"/>
              </a:spcAft>
              <a:buClr>
                <a:schemeClr val="dk1"/>
              </a:buClr>
              <a:buSzPct val="100000"/>
              <a:buNone/>
            </a:pPr>
            <a:r>
              <a:rPr lang="en-US" dirty="0"/>
              <a:t>• a collection of image files in a directory </a:t>
            </a:r>
            <a:endParaRPr dirty="0"/>
          </a:p>
          <a:p>
            <a:pPr marL="514350" lvl="0" indent="-514350" algn="l" rtl="0">
              <a:lnSpc>
                <a:spcPct val="90000"/>
              </a:lnSpc>
              <a:spcBef>
                <a:spcPts val="1000"/>
              </a:spcBef>
              <a:spcAft>
                <a:spcPts val="0"/>
              </a:spcAft>
              <a:buClr>
                <a:schemeClr val="dk1"/>
              </a:buClr>
              <a:buSzPct val="100000"/>
              <a:buNone/>
            </a:pPr>
            <a:r>
              <a:rPr lang="en-US" dirty="0"/>
              <a:t>• an extract of rows from a database table stored in a CSV formatted file </a:t>
            </a:r>
            <a:endParaRPr dirty="0"/>
          </a:p>
          <a:p>
            <a:pPr marL="514350" lvl="0" indent="-514350" algn="l" rtl="0">
              <a:lnSpc>
                <a:spcPct val="90000"/>
              </a:lnSpc>
              <a:spcBef>
                <a:spcPts val="1000"/>
              </a:spcBef>
              <a:spcAft>
                <a:spcPts val="0"/>
              </a:spcAft>
              <a:buClr>
                <a:schemeClr val="dk1"/>
              </a:buClr>
              <a:buSzPct val="100000"/>
              <a:buNone/>
            </a:pPr>
            <a:r>
              <a:rPr lang="en-US" dirty="0"/>
              <a:t>• historical weather observations that are stored as XML files</a:t>
            </a:r>
            <a:endParaRPr dirty="0"/>
          </a:p>
        </p:txBody>
      </p:sp>
      <p:pic>
        <p:nvPicPr>
          <p:cNvPr id="194" name="Google Shape;194;p16"/>
          <p:cNvPicPr preferRelativeResize="0"/>
          <p:nvPr/>
        </p:nvPicPr>
        <p:blipFill rotWithShape="1">
          <a:blip r:embed="rId3">
            <a:alphaModFix/>
          </a:blip>
          <a:srcRect/>
          <a:stretch/>
        </p:blipFill>
        <p:spPr>
          <a:xfrm>
            <a:off x="3117416" y="4288293"/>
            <a:ext cx="5751657" cy="240241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7" name="Google Shape;97;p2"/>
          <p:cNvPicPr preferRelativeResize="0"/>
          <p:nvPr/>
        </p:nvPicPr>
        <p:blipFill rotWithShape="1">
          <a:blip r:embed="rId3">
            <a:alphaModFix/>
          </a:blip>
          <a:srcRect/>
          <a:stretch/>
        </p:blipFill>
        <p:spPr>
          <a:xfrm>
            <a:off x="877455" y="533400"/>
            <a:ext cx="10427854" cy="57912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17"/>
          <p:cNvSpPr txBox="1">
            <a:spLocks noGrp="1"/>
          </p:cNvSpPr>
          <p:nvPr>
            <p:ph type="body" idx="1"/>
          </p:nvPr>
        </p:nvSpPr>
        <p:spPr>
          <a:xfrm>
            <a:off x="939800" y="572654"/>
            <a:ext cx="10515600" cy="2445471"/>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90000"/>
              </a:lnSpc>
              <a:spcBef>
                <a:spcPts val="0"/>
              </a:spcBef>
              <a:spcAft>
                <a:spcPts val="0"/>
              </a:spcAft>
              <a:buClr>
                <a:schemeClr val="dk1"/>
              </a:buClr>
              <a:buSzPct val="100000"/>
              <a:buNone/>
            </a:pPr>
            <a:r>
              <a:rPr lang="en-US" b="1"/>
              <a:t>Data Analysis </a:t>
            </a:r>
            <a:endParaRPr b="1"/>
          </a:p>
          <a:p>
            <a:pPr marL="228600" lvl="0" indent="-228600" algn="l" rtl="0">
              <a:lnSpc>
                <a:spcPct val="90000"/>
              </a:lnSpc>
              <a:spcBef>
                <a:spcPts val="1000"/>
              </a:spcBef>
              <a:spcAft>
                <a:spcPts val="0"/>
              </a:spcAft>
              <a:buClr>
                <a:schemeClr val="dk1"/>
              </a:buClr>
              <a:buSzPct val="100000"/>
              <a:buNone/>
            </a:pPr>
            <a:r>
              <a:rPr lang="en-US"/>
              <a:t>Data analysis is the process of examining data to find facts, relationships, patterns, insights and/or trends. </a:t>
            </a:r>
            <a:endParaRPr/>
          </a:p>
          <a:p>
            <a:pPr marL="228600" lvl="0" indent="-228600" algn="l" rtl="0">
              <a:lnSpc>
                <a:spcPct val="90000"/>
              </a:lnSpc>
              <a:spcBef>
                <a:spcPts val="1000"/>
              </a:spcBef>
              <a:spcAft>
                <a:spcPts val="0"/>
              </a:spcAft>
              <a:buClr>
                <a:schemeClr val="dk1"/>
              </a:buClr>
              <a:buSzPct val="100000"/>
              <a:buNone/>
            </a:pPr>
            <a:r>
              <a:rPr lang="en-US"/>
              <a:t>The overall goal of data analysis is to support better decision making.</a:t>
            </a:r>
            <a:endParaRPr/>
          </a:p>
          <a:p>
            <a:pPr marL="228600" lvl="0" indent="-228600" algn="l" rtl="0">
              <a:lnSpc>
                <a:spcPct val="90000"/>
              </a:lnSpc>
              <a:spcBef>
                <a:spcPts val="1000"/>
              </a:spcBef>
              <a:spcAft>
                <a:spcPts val="0"/>
              </a:spcAft>
              <a:buClr>
                <a:schemeClr val="dk1"/>
              </a:buClr>
              <a:buSzPct val="100000"/>
              <a:buNone/>
            </a:pPr>
            <a:r>
              <a:rPr lang="en-US"/>
              <a:t>Ex: “</a:t>
            </a:r>
            <a:r>
              <a:rPr lang="en-US" i="1"/>
              <a:t>how the number of ice cream cones sold is related to the daily temperature?”</a:t>
            </a:r>
            <a:endParaRPr i="1"/>
          </a:p>
        </p:txBody>
      </p:sp>
      <p:pic>
        <p:nvPicPr>
          <p:cNvPr id="201" name="Google Shape;201;p17"/>
          <p:cNvPicPr preferRelativeResize="0"/>
          <p:nvPr/>
        </p:nvPicPr>
        <p:blipFill rotWithShape="1">
          <a:blip r:embed="rId3">
            <a:alphaModFix/>
          </a:blip>
          <a:srcRect/>
          <a:stretch/>
        </p:blipFill>
        <p:spPr>
          <a:xfrm>
            <a:off x="2918114" y="3302431"/>
            <a:ext cx="5985741" cy="281532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8"/>
          <p:cNvSpPr txBox="1">
            <a:spLocks noGrp="1"/>
          </p:cNvSpPr>
          <p:nvPr>
            <p:ph type="body" idx="1"/>
          </p:nvPr>
        </p:nvSpPr>
        <p:spPr>
          <a:xfrm>
            <a:off x="810491" y="609600"/>
            <a:ext cx="10515600" cy="3664672"/>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0"/>
              </a:spcAft>
              <a:buClr>
                <a:schemeClr val="dk1"/>
              </a:buClr>
              <a:buSzPct val="100000"/>
              <a:buNone/>
            </a:pPr>
            <a:r>
              <a:rPr lang="en-US" b="1" dirty="0"/>
              <a:t>Data Analytics </a:t>
            </a:r>
            <a:endParaRPr b="1" dirty="0"/>
          </a:p>
          <a:p>
            <a:pPr marL="228600" lvl="0" indent="-228600" algn="l" rtl="0">
              <a:lnSpc>
                <a:spcPct val="90000"/>
              </a:lnSpc>
              <a:spcBef>
                <a:spcPts val="1000"/>
              </a:spcBef>
              <a:spcAft>
                <a:spcPts val="0"/>
              </a:spcAft>
              <a:buClr>
                <a:schemeClr val="dk1"/>
              </a:buClr>
              <a:buSzPct val="100000"/>
              <a:buNone/>
            </a:pPr>
            <a:r>
              <a:rPr lang="en-US" dirty="0"/>
              <a:t>Data analytics is a discipline that includes the management of the complete data lifecycle, which encompasses collecting, cleansing, organizing, storing, analyzing and governing data.</a:t>
            </a:r>
            <a:endParaRPr dirty="0"/>
          </a:p>
          <a:p>
            <a:pPr marL="228600" lvl="0" indent="-228600" algn="l" rtl="0">
              <a:lnSpc>
                <a:spcPct val="90000"/>
              </a:lnSpc>
              <a:spcBef>
                <a:spcPts val="1000"/>
              </a:spcBef>
              <a:spcAft>
                <a:spcPts val="0"/>
              </a:spcAft>
              <a:buClr>
                <a:schemeClr val="dk1"/>
              </a:buClr>
              <a:buSzPct val="100000"/>
              <a:buNone/>
            </a:pPr>
            <a:endParaRPr dirty="0"/>
          </a:p>
          <a:p>
            <a:pPr marL="228600" lvl="0" indent="-228600" algn="l" rtl="0">
              <a:lnSpc>
                <a:spcPct val="90000"/>
              </a:lnSpc>
              <a:spcBef>
                <a:spcPts val="1000"/>
              </a:spcBef>
              <a:spcAft>
                <a:spcPts val="0"/>
              </a:spcAft>
              <a:buClr>
                <a:schemeClr val="dk1"/>
              </a:buClr>
              <a:buSzPct val="100000"/>
              <a:buNone/>
            </a:pPr>
            <a:r>
              <a:rPr lang="en-US" b="1" dirty="0"/>
              <a:t>Big Data Analytics</a:t>
            </a:r>
            <a:endParaRPr dirty="0"/>
          </a:p>
          <a:p>
            <a:pPr marL="228600" lvl="0" indent="-228600" algn="l" rtl="0">
              <a:lnSpc>
                <a:spcPct val="90000"/>
              </a:lnSpc>
              <a:spcBef>
                <a:spcPts val="1000"/>
              </a:spcBef>
              <a:spcAft>
                <a:spcPts val="0"/>
              </a:spcAft>
              <a:buClr>
                <a:schemeClr val="dk1"/>
              </a:buClr>
              <a:buSzPct val="100000"/>
              <a:buNone/>
            </a:pPr>
            <a:r>
              <a:rPr lang="en-US" dirty="0"/>
              <a:t>The Big Data analytics lifecycle generally involves identifying, procuring, preparing and analyzing large amounts of raw, unstructured data to extract meaningful information that can serve as an input for identifying patterns, enriching existing enterprise data and performing large-scale searches. </a:t>
            </a:r>
            <a:endParaRPr dirty="0"/>
          </a:p>
        </p:txBody>
      </p:sp>
      <p:pic>
        <p:nvPicPr>
          <p:cNvPr id="208" name="Google Shape;208;p18"/>
          <p:cNvPicPr preferRelativeResize="0"/>
          <p:nvPr/>
        </p:nvPicPr>
        <p:blipFill rotWithShape="1">
          <a:blip r:embed="rId3">
            <a:alphaModFix/>
          </a:blip>
          <a:srcRect/>
          <a:stretch/>
        </p:blipFill>
        <p:spPr>
          <a:xfrm>
            <a:off x="3547379" y="4100945"/>
            <a:ext cx="4469784" cy="222596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19"/>
          <p:cNvSpPr txBox="1">
            <a:spLocks noGrp="1"/>
          </p:cNvSpPr>
          <p:nvPr>
            <p:ph type="title"/>
          </p:nvPr>
        </p:nvSpPr>
        <p:spPr>
          <a:xfrm>
            <a:off x="838200" y="956252"/>
            <a:ext cx="10515600" cy="13255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Times New Roman"/>
              <a:buNone/>
            </a:pPr>
            <a:r>
              <a:rPr lang="en-US" sz="3100">
                <a:latin typeface="Times New Roman"/>
                <a:ea typeface="Times New Roman"/>
                <a:cs typeface="Times New Roman"/>
                <a:sym typeface="Times New Roman"/>
              </a:rPr>
              <a:t>Different kinds of organizations use data analytics tools and techniques in different ways. Take, for example, these three sectors: </a:t>
            </a:r>
            <a:r>
              <a:rPr lang="en-US"/>
              <a:t/>
            </a:r>
            <a:br>
              <a:rPr lang="en-US"/>
            </a:br>
            <a:endParaRPr/>
          </a:p>
        </p:txBody>
      </p:sp>
      <p:sp>
        <p:nvSpPr>
          <p:cNvPr id="214" name="Google Shape;214;p19"/>
          <p:cNvSpPr txBox="1">
            <a:spLocks noGrp="1"/>
          </p:cNvSpPr>
          <p:nvPr>
            <p:ph type="body" idx="1"/>
          </p:nvPr>
        </p:nvSpPr>
        <p:spPr>
          <a:xfrm>
            <a:off x="822036" y="2506662"/>
            <a:ext cx="10522528" cy="3543156"/>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latin typeface="Times New Roman"/>
                <a:ea typeface="Times New Roman"/>
                <a:cs typeface="Times New Roman"/>
                <a:sym typeface="Times New Roman"/>
              </a:rPr>
              <a:t>• In business-oriented environments, data analytics results can lower operational costs and facilitate strategic decision-making.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In the scientific domain, data analytics can help identify the cause of a phenomenon to improve the accuracy of predictions.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In service-based environments like public sector organizations, data analytics can help strengthen the focus on delivering high-quality services by driving down costs.</a:t>
            </a:r>
            <a:endParaRPr>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Calibri"/>
              <a:buNone/>
            </a:pPr>
            <a:r>
              <a:rPr lang="en-US"/>
              <a:t/>
            </a:r>
            <a:br>
              <a:rPr lang="en-US"/>
            </a:br>
            <a:r>
              <a:rPr lang="en-US"/>
              <a:t> Quick Quiz</a:t>
            </a:r>
            <a:br>
              <a:rPr lang="en-US"/>
            </a:br>
            <a:endParaRPr/>
          </a:p>
        </p:txBody>
      </p:sp>
      <p:sp>
        <p:nvSpPr>
          <p:cNvPr id="221" name="Google Shape;221;p20"/>
          <p:cNvSpPr txBox="1">
            <a:spLocks noGrp="1"/>
          </p:cNvSpPr>
          <p:nvPr>
            <p:ph type="body" idx="1"/>
          </p:nvPr>
        </p:nvSpPr>
        <p:spPr>
          <a:xfrm>
            <a:off x="2807854" y="2262909"/>
            <a:ext cx="8545945" cy="3914054"/>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endParaRPr dirty="0"/>
          </a:p>
          <a:p>
            <a:pPr marL="228600" lvl="0" indent="-228600" algn="l" rtl="0">
              <a:lnSpc>
                <a:spcPct val="90000"/>
              </a:lnSpc>
              <a:spcBef>
                <a:spcPts val="1000"/>
              </a:spcBef>
              <a:spcAft>
                <a:spcPts val="0"/>
              </a:spcAft>
              <a:buClr>
                <a:schemeClr val="dk1"/>
              </a:buClr>
              <a:buSzPts val="2800"/>
              <a:buNone/>
            </a:pPr>
            <a:r>
              <a:rPr lang="en-US" dirty="0"/>
              <a:t>For large scale processing in big data which one is more suitable?</a:t>
            </a:r>
            <a:endParaRPr dirty="0"/>
          </a:p>
          <a:p>
            <a:pPr marL="514350" lvl="0" indent="-514350" algn="l" rtl="0">
              <a:lnSpc>
                <a:spcPct val="90000"/>
              </a:lnSpc>
              <a:spcBef>
                <a:spcPts val="1000"/>
              </a:spcBef>
              <a:spcAft>
                <a:spcPts val="0"/>
              </a:spcAft>
              <a:buClr>
                <a:schemeClr val="dk1"/>
              </a:buClr>
              <a:buSzPts val="2800"/>
              <a:buAutoNum type="alphaUcPeriod"/>
            </a:pPr>
            <a:r>
              <a:rPr lang="en-US" dirty="0"/>
              <a:t>Spark</a:t>
            </a:r>
            <a:endParaRPr dirty="0"/>
          </a:p>
          <a:p>
            <a:pPr marL="514350" lvl="0" indent="-514350" algn="l" rtl="0">
              <a:lnSpc>
                <a:spcPct val="90000"/>
              </a:lnSpc>
              <a:spcBef>
                <a:spcPts val="1000"/>
              </a:spcBef>
              <a:spcAft>
                <a:spcPts val="0"/>
              </a:spcAft>
              <a:buClr>
                <a:schemeClr val="dk1"/>
              </a:buClr>
              <a:buSzPts val="2800"/>
              <a:buNone/>
            </a:pPr>
            <a:r>
              <a:rPr lang="en-US" dirty="0"/>
              <a:t>B. Kafka</a:t>
            </a:r>
            <a:endParaRPr dirty="0"/>
          </a:p>
          <a:p>
            <a:pPr marL="228600" lvl="0" indent="-228600" algn="l" rtl="0">
              <a:lnSpc>
                <a:spcPct val="90000"/>
              </a:lnSpc>
              <a:spcBef>
                <a:spcPts val="1000"/>
              </a:spcBef>
              <a:spcAft>
                <a:spcPts val="0"/>
              </a:spcAft>
              <a:buClr>
                <a:schemeClr val="dk1"/>
              </a:buClr>
              <a:buSzPts val="2800"/>
              <a:buNone/>
            </a:pPr>
            <a:r>
              <a:rPr lang="en-US" dirty="0"/>
              <a:t>C. </a:t>
            </a:r>
            <a:r>
              <a:rPr lang="en-US" dirty="0" err="1"/>
              <a:t>Mapreduce</a:t>
            </a:r>
            <a:endParaRPr dirty="0"/>
          </a:p>
          <a:p>
            <a:pPr marL="228600" lvl="0" indent="-228600" algn="l" rtl="0">
              <a:lnSpc>
                <a:spcPct val="90000"/>
              </a:lnSpc>
              <a:spcBef>
                <a:spcPts val="1000"/>
              </a:spcBef>
              <a:spcAft>
                <a:spcPts val="0"/>
              </a:spcAft>
              <a:buClr>
                <a:schemeClr val="dk1"/>
              </a:buClr>
              <a:buSzPts val="2800"/>
              <a:buNone/>
            </a:pPr>
            <a:r>
              <a:rPr lang="en-US" dirty="0"/>
              <a:t>D. </a:t>
            </a:r>
            <a:r>
              <a:rPr lang="en-US" dirty="0" err="1"/>
              <a:t>hadoop</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1"/>
          <p:cNvSpPr txBox="1">
            <a:spLocks noGrp="1"/>
          </p:cNvSpPr>
          <p:nvPr>
            <p:ph type="title"/>
          </p:nvPr>
        </p:nvSpPr>
        <p:spPr>
          <a:xfrm>
            <a:off x="810491" y="281998"/>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General categories of analytics</a:t>
            </a:r>
            <a:endParaRPr b="1">
              <a:latin typeface="Times New Roman"/>
              <a:ea typeface="Times New Roman"/>
              <a:cs typeface="Times New Roman"/>
              <a:sym typeface="Times New Roman"/>
            </a:endParaRPr>
          </a:p>
        </p:txBody>
      </p:sp>
      <p:sp>
        <p:nvSpPr>
          <p:cNvPr id="228" name="Google Shape;228;p21"/>
          <p:cNvSpPr txBox="1">
            <a:spLocks noGrp="1"/>
          </p:cNvSpPr>
          <p:nvPr>
            <p:ph type="body" idx="1"/>
          </p:nvPr>
        </p:nvSpPr>
        <p:spPr>
          <a:xfrm>
            <a:off x="745836" y="2789382"/>
            <a:ext cx="4094019" cy="2861107"/>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latin typeface="Times New Roman"/>
                <a:ea typeface="Times New Roman"/>
                <a:cs typeface="Times New Roman"/>
                <a:sym typeface="Times New Roman"/>
              </a:rPr>
              <a:t>• Descriptive analytics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Diagnostic analytics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Predictive analytics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Prescriptive analytics </a:t>
            </a:r>
            <a:endParaRPr>
              <a:latin typeface="Times New Roman"/>
              <a:ea typeface="Times New Roman"/>
              <a:cs typeface="Times New Roman"/>
              <a:sym typeface="Times New Roman"/>
            </a:endParaRPr>
          </a:p>
        </p:txBody>
      </p:sp>
      <p:pic>
        <p:nvPicPr>
          <p:cNvPr id="230" name="Google Shape;230;p21"/>
          <p:cNvPicPr preferRelativeResize="0"/>
          <p:nvPr/>
        </p:nvPicPr>
        <p:blipFill rotWithShape="1">
          <a:blip r:embed="rId3">
            <a:alphaModFix/>
          </a:blip>
          <a:srcRect/>
          <a:stretch/>
        </p:blipFill>
        <p:spPr>
          <a:xfrm>
            <a:off x="4252733" y="1540591"/>
            <a:ext cx="7311194" cy="479882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Descriptive Analytics</a:t>
            </a:r>
            <a:endParaRPr/>
          </a:p>
        </p:txBody>
      </p:sp>
      <p:sp>
        <p:nvSpPr>
          <p:cNvPr id="236" name="Google Shape;236;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just" rtl="0">
              <a:lnSpc>
                <a:spcPct val="90000"/>
              </a:lnSpc>
              <a:spcBef>
                <a:spcPts val="0"/>
              </a:spcBef>
              <a:spcAft>
                <a:spcPts val="0"/>
              </a:spcAft>
              <a:buClr>
                <a:schemeClr val="dk1"/>
              </a:buClr>
              <a:buSzPct val="100000"/>
              <a:buNone/>
            </a:pPr>
            <a:r>
              <a:rPr lang="en-US"/>
              <a:t>Descriptive analytics are carried out to answer questions about events that have already occurred. This form of analytics contextualizes data to generate information. </a:t>
            </a:r>
            <a:endParaRPr/>
          </a:p>
          <a:p>
            <a:pPr marL="228600" lvl="0" indent="-228600" algn="just" rtl="0">
              <a:lnSpc>
                <a:spcPct val="90000"/>
              </a:lnSpc>
              <a:spcBef>
                <a:spcPts val="1000"/>
              </a:spcBef>
              <a:spcAft>
                <a:spcPts val="0"/>
              </a:spcAft>
              <a:buClr>
                <a:schemeClr val="dk1"/>
              </a:buClr>
              <a:buSzPct val="100000"/>
              <a:buNone/>
            </a:pPr>
            <a:r>
              <a:rPr lang="en-US"/>
              <a:t>Sample questions can include: </a:t>
            </a:r>
            <a:endParaRPr/>
          </a:p>
          <a:p>
            <a:pPr marL="228600" lvl="0" indent="-228600" algn="just" rtl="0">
              <a:lnSpc>
                <a:spcPct val="90000"/>
              </a:lnSpc>
              <a:spcBef>
                <a:spcPts val="1000"/>
              </a:spcBef>
              <a:spcAft>
                <a:spcPts val="0"/>
              </a:spcAft>
              <a:buClr>
                <a:schemeClr val="dk1"/>
              </a:buClr>
              <a:buSzPct val="100000"/>
              <a:buNone/>
            </a:pPr>
            <a:r>
              <a:rPr lang="en-US" i="1"/>
              <a:t>• What was the sales volume over the past 12 months?</a:t>
            </a:r>
            <a:endParaRPr/>
          </a:p>
          <a:p>
            <a:pPr marL="228600" lvl="0" indent="-228600" algn="just" rtl="0">
              <a:lnSpc>
                <a:spcPct val="90000"/>
              </a:lnSpc>
              <a:spcBef>
                <a:spcPts val="1000"/>
              </a:spcBef>
              <a:spcAft>
                <a:spcPts val="0"/>
              </a:spcAft>
              <a:buClr>
                <a:schemeClr val="dk1"/>
              </a:buClr>
              <a:buSzPct val="100000"/>
              <a:buNone/>
            </a:pPr>
            <a:r>
              <a:rPr lang="en-US" i="1"/>
              <a:t>• What is the number of support calls received as categorized by severity and geographic location? </a:t>
            </a:r>
            <a:endParaRPr i="1"/>
          </a:p>
          <a:p>
            <a:pPr marL="228600" lvl="0" indent="-228600" algn="just" rtl="0">
              <a:lnSpc>
                <a:spcPct val="90000"/>
              </a:lnSpc>
              <a:spcBef>
                <a:spcPts val="1000"/>
              </a:spcBef>
              <a:spcAft>
                <a:spcPts val="0"/>
              </a:spcAft>
              <a:buClr>
                <a:schemeClr val="dk1"/>
              </a:buClr>
              <a:buSzPct val="100000"/>
              <a:buNone/>
            </a:pPr>
            <a:r>
              <a:rPr lang="en-US" i="1"/>
              <a:t>• What is the monthly commission earned by each sales agent?</a:t>
            </a:r>
            <a:endParaRPr/>
          </a:p>
          <a:p>
            <a:pPr marL="228600" lvl="0" indent="-228600" algn="just" rtl="0">
              <a:lnSpc>
                <a:spcPct val="90000"/>
              </a:lnSpc>
              <a:spcBef>
                <a:spcPts val="1000"/>
              </a:spcBef>
              <a:spcAft>
                <a:spcPts val="0"/>
              </a:spcAft>
              <a:buClr>
                <a:schemeClr val="dk1"/>
              </a:buClr>
              <a:buSzPct val="100000"/>
              <a:buNone/>
            </a:pPr>
            <a:endParaRPr/>
          </a:p>
          <a:p>
            <a:pPr marL="228600" lvl="0" indent="-228600" algn="just" rtl="0">
              <a:lnSpc>
                <a:spcPct val="90000"/>
              </a:lnSpc>
              <a:spcBef>
                <a:spcPts val="1000"/>
              </a:spcBef>
              <a:spcAft>
                <a:spcPts val="0"/>
              </a:spcAft>
              <a:buClr>
                <a:schemeClr val="dk1"/>
              </a:buClr>
              <a:buSzPct val="100000"/>
              <a:buNone/>
            </a:pPr>
            <a:r>
              <a:rPr lang="en-US"/>
              <a:t> It is estimated that 80% of generated analytics results are descriptive in nature. </a:t>
            </a:r>
            <a:endParaRPr/>
          </a:p>
          <a:p>
            <a:pPr marL="228600" lvl="0" indent="-228600" algn="just" rtl="0">
              <a:lnSpc>
                <a:spcPct val="90000"/>
              </a:lnSpc>
              <a:spcBef>
                <a:spcPts val="1000"/>
              </a:spcBef>
              <a:spcAft>
                <a:spcPts val="0"/>
              </a:spcAft>
              <a:buClr>
                <a:schemeClr val="dk1"/>
              </a:buClr>
              <a:buSzPct val="100000"/>
              <a:buNone/>
            </a:pPr>
            <a:r>
              <a:rPr lang="en-US"/>
              <a:t>Value wise, descriptive analytics provide the least worth and require a relatively basic skill set.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200"/>
              <a:buFont typeface="Calibri"/>
              <a:buNone/>
            </a:pPr>
            <a:r>
              <a:rPr lang="en-US" sz="3200"/>
              <a:t>Descriptive analytics are often carried out via ad-hoc reporting or dashboards</a:t>
            </a:r>
            <a:endParaRPr sz="3200"/>
          </a:p>
        </p:txBody>
      </p:sp>
      <p:pic>
        <p:nvPicPr>
          <p:cNvPr id="243" name="Google Shape;243;p23"/>
          <p:cNvPicPr preferRelativeResize="0">
            <a:picLocks noGrp="1"/>
          </p:cNvPicPr>
          <p:nvPr>
            <p:ph type="body" idx="1"/>
          </p:nvPr>
        </p:nvPicPr>
        <p:blipFill rotWithShape="1">
          <a:blip r:embed="rId3">
            <a:alphaModFix/>
          </a:blip>
          <a:srcRect/>
          <a:stretch/>
        </p:blipFill>
        <p:spPr>
          <a:xfrm>
            <a:off x="2799441" y="1493129"/>
            <a:ext cx="6593118" cy="435133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Diagnostic Analytics</a:t>
            </a:r>
            <a:endParaRPr/>
          </a:p>
        </p:txBody>
      </p:sp>
      <p:sp>
        <p:nvSpPr>
          <p:cNvPr id="250" name="Google Shape;250;p24"/>
          <p:cNvSpPr txBox="1">
            <a:spLocks noGrp="1"/>
          </p:cNvSpPr>
          <p:nvPr>
            <p:ph type="body" idx="1"/>
          </p:nvPr>
        </p:nvSpPr>
        <p:spPr>
          <a:xfrm>
            <a:off x="902854" y="1770206"/>
            <a:ext cx="9894455" cy="4150303"/>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90000"/>
              </a:lnSpc>
              <a:spcBef>
                <a:spcPts val="0"/>
              </a:spcBef>
              <a:spcAft>
                <a:spcPts val="0"/>
              </a:spcAft>
              <a:buClr>
                <a:schemeClr val="dk1"/>
              </a:buClr>
              <a:buSzPct val="100000"/>
              <a:buNone/>
            </a:pPr>
            <a:r>
              <a:rPr lang="en-US" dirty="0"/>
              <a:t>Diagnostic </a:t>
            </a:r>
            <a:r>
              <a:rPr lang="en-US"/>
              <a:t>Analytics </a:t>
            </a:r>
            <a:r>
              <a:rPr lang="en-US" smtClean="0"/>
              <a:t>aim </a:t>
            </a:r>
            <a:r>
              <a:rPr lang="en-US" dirty="0"/>
              <a:t>to determine the cause of a phenomenon that occurred in the past using questions that focus on the reason behind the event.</a:t>
            </a:r>
            <a:endParaRPr dirty="0"/>
          </a:p>
          <a:p>
            <a:pPr marL="228600" lvl="0" indent="-228600" algn="l" rtl="0">
              <a:lnSpc>
                <a:spcPct val="90000"/>
              </a:lnSpc>
              <a:spcBef>
                <a:spcPts val="1000"/>
              </a:spcBef>
              <a:spcAft>
                <a:spcPts val="0"/>
              </a:spcAft>
              <a:buClr>
                <a:schemeClr val="dk1"/>
              </a:buClr>
              <a:buSzPct val="100000"/>
              <a:buNone/>
            </a:pPr>
            <a:r>
              <a:rPr lang="en-US" dirty="0"/>
              <a:t>Such questions include: </a:t>
            </a:r>
            <a:endParaRPr dirty="0"/>
          </a:p>
          <a:p>
            <a:pPr marL="228600" lvl="0" indent="-228600" algn="l" rtl="0">
              <a:lnSpc>
                <a:spcPct val="90000"/>
              </a:lnSpc>
              <a:spcBef>
                <a:spcPts val="1000"/>
              </a:spcBef>
              <a:spcAft>
                <a:spcPts val="0"/>
              </a:spcAft>
              <a:buClr>
                <a:schemeClr val="dk1"/>
              </a:buClr>
              <a:buSzPct val="100000"/>
              <a:buNone/>
            </a:pPr>
            <a:r>
              <a:rPr lang="en-US" dirty="0"/>
              <a:t>• </a:t>
            </a:r>
            <a:r>
              <a:rPr lang="en-US" i="1" dirty="0"/>
              <a:t>Why were Q2 sales less than Q1 sales? </a:t>
            </a:r>
            <a:endParaRPr i="1" dirty="0"/>
          </a:p>
          <a:p>
            <a:pPr marL="228600" lvl="0" indent="-228600" algn="l" rtl="0">
              <a:lnSpc>
                <a:spcPct val="90000"/>
              </a:lnSpc>
              <a:spcBef>
                <a:spcPts val="1000"/>
              </a:spcBef>
              <a:spcAft>
                <a:spcPts val="0"/>
              </a:spcAft>
              <a:buClr>
                <a:schemeClr val="dk1"/>
              </a:buClr>
              <a:buSzPct val="100000"/>
              <a:buNone/>
            </a:pPr>
            <a:r>
              <a:rPr lang="en-US" i="1" dirty="0"/>
              <a:t>• Why have there been more support calls originating from the Eastern region than from the Western region? </a:t>
            </a:r>
            <a:endParaRPr i="1" dirty="0"/>
          </a:p>
          <a:p>
            <a:pPr marL="228600" lvl="0" indent="-228600" algn="l" rtl="0">
              <a:lnSpc>
                <a:spcPct val="90000"/>
              </a:lnSpc>
              <a:spcBef>
                <a:spcPts val="1000"/>
              </a:spcBef>
              <a:spcAft>
                <a:spcPts val="0"/>
              </a:spcAft>
              <a:buClr>
                <a:schemeClr val="dk1"/>
              </a:buClr>
              <a:buSzPct val="100000"/>
              <a:buNone/>
            </a:pPr>
            <a:r>
              <a:rPr lang="en-US" i="1" dirty="0"/>
              <a:t>• Why was there an increase in patient re-admission rates over the past three months? </a:t>
            </a:r>
            <a:r>
              <a:rPr lang="en-US" i="1" dirty="0" err="1"/>
              <a:t>ind</a:t>
            </a:r>
            <a:r>
              <a:rPr lang="en-US" i="1" dirty="0"/>
              <a:t> the event.</a:t>
            </a:r>
            <a:endParaRPr dirty="0"/>
          </a:p>
          <a:p>
            <a:pPr marL="228600" lvl="0" indent="-228600" algn="l" rtl="0">
              <a:lnSpc>
                <a:spcPct val="90000"/>
              </a:lnSpc>
              <a:spcBef>
                <a:spcPts val="1000"/>
              </a:spcBef>
              <a:spcAft>
                <a:spcPts val="0"/>
              </a:spcAft>
              <a:buClr>
                <a:schemeClr val="dk1"/>
              </a:buClr>
              <a:buSzPct val="100000"/>
              <a:buNone/>
            </a:pPr>
            <a:endParaRPr i="1" dirty="0"/>
          </a:p>
          <a:p>
            <a:pPr marL="228600" lvl="0" indent="-228600" algn="l" rtl="0">
              <a:lnSpc>
                <a:spcPct val="90000"/>
              </a:lnSpc>
              <a:spcBef>
                <a:spcPts val="1000"/>
              </a:spcBef>
              <a:spcAft>
                <a:spcPts val="0"/>
              </a:spcAft>
              <a:buClr>
                <a:schemeClr val="dk1"/>
              </a:buClr>
              <a:buSzPct val="100000"/>
              <a:buNone/>
            </a:pPr>
            <a:r>
              <a:rPr lang="en-US" dirty="0"/>
              <a:t>Diagnostic analytics results are viewed via interactive visualization tools that enable users to identify trends and patterns.</a:t>
            </a:r>
            <a:endParaRPr dirty="0"/>
          </a:p>
          <a:p>
            <a:pPr marL="228600" lvl="0" indent="-228600" algn="l" rtl="0">
              <a:lnSpc>
                <a:spcPct val="90000"/>
              </a:lnSpc>
              <a:spcBef>
                <a:spcPts val="1000"/>
              </a:spcBef>
              <a:spcAft>
                <a:spcPts val="0"/>
              </a:spcAft>
              <a:buClr>
                <a:schemeClr val="dk1"/>
              </a:buClr>
              <a:buSzPct val="100000"/>
              <a:buNone/>
            </a:pPr>
            <a:endParaRPr i="1"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a:buNone/>
            </a:pPr>
            <a:r>
              <a:rPr lang="en-US" sz="3200"/>
              <a:t>Diagnostic analytics usually require collecting data from multiple sources and storing it in a structure that lends itself to performing drill-down and roll-up analysis</a:t>
            </a:r>
            <a:endParaRPr sz="3200"/>
          </a:p>
        </p:txBody>
      </p:sp>
      <p:pic>
        <p:nvPicPr>
          <p:cNvPr id="257" name="Google Shape;257;p25"/>
          <p:cNvPicPr preferRelativeResize="0">
            <a:picLocks noGrp="1"/>
          </p:cNvPicPr>
          <p:nvPr>
            <p:ph type="body" idx="1"/>
          </p:nvPr>
        </p:nvPicPr>
        <p:blipFill rotWithShape="1">
          <a:blip r:embed="rId3">
            <a:alphaModFix/>
          </a:blip>
          <a:srcRect/>
          <a:stretch/>
        </p:blipFill>
        <p:spPr>
          <a:xfrm>
            <a:off x="2253673" y="1746344"/>
            <a:ext cx="7352145" cy="40615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Predictive analytics</a:t>
            </a:r>
            <a:endParaRPr/>
          </a:p>
        </p:txBody>
      </p:sp>
      <p:sp>
        <p:nvSpPr>
          <p:cNvPr id="264" name="Google Shape;264;p2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0"/>
              </a:spcAft>
              <a:buClr>
                <a:schemeClr val="dk1"/>
              </a:buClr>
              <a:buSzPct val="100000"/>
              <a:buNone/>
            </a:pPr>
            <a:r>
              <a:rPr lang="en-US"/>
              <a:t>Predictive analytics are carried out in an attempt to determine the outcome of an event that might occur in the future.</a:t>
            </a:r>
            <a:endParaRPr/>
          </a:p>
          <a:p>
            <a:pPr marL="228600" lvl="0" indent="-228600" algn="l" rtl="0">
              <a:lnSpc>
                <a:spcPct val="90000"/>
              </a:lnSpc>
              <a:spcBef>
                <a:spcPts val="1000"/>
              </a:spcBef>
              <a:spcAft>
                <a:spcPts val="0"/>
              </a:spcAft>
              <a:buClr>
                <a:schemeClr val="dk1"/>
              </a:buClr>
              <a:buSzPct val="100000"/>
              <a:buNone/>
            </a:pPr>
            <a:r>
              <a:rPr lang="en-US"/>
              <a:t>Questions are usually formulated using a what-if rationale, such as the following:</a:t>
            </a:r>
            <a:endParaRPr/>
          </a:p>
          <a:p>
            <a:pPr marL="228600" lvl="0" indent="-228600" algn="l" rtl="0">
              <a:lnSpc>
                <a:spcPct val="90000"/>
              </a:lnSpc>
              <a:spcBef>
                <a:spcPts val="1000"/>
              </a:spcBef>
              <a:spcAft>
                <a:spcPts val="0"/>
              </a:spcAft>
              <a:buClr>
                <a:schemeClr val="dk1"/>
              </a:buClr>
              <a:buSzPct val="100000"/>
              <a:buNone/>
            </a:pPr>
            <a:r>
              <a:rPr lang="en-US" i="1"/>
              <a:t>• What are the chances that a customer will default on a loan if they have missed a monthly payment? </a:t>
            </a:r>
            <a:endParaRPr i="1"/>
          </a:p>
          <a:p>
            <a:pPr marL="228600" lvl="0" indent="-228600" algn="l" rtl="0">
              <a:lnSpc>
                <a:spcPct val="90000"/>
              </a:lnSpc>
              <a:spcBef>
                <a:spcPts val="1000"/>
              </a:spcBef>
              <a:spcAft>
                <a:spcPts val="0"/>
              </a:spcAft>
              <a:buClr>
                <a:schemeClr val="dk1"/>
              </a:buClr>
              <a:buSzPct val="100000"/>
              <a:buNone/>
            </a:pPr>
            <a:r>
              <a:rPr lang="en-US" i="1"/>
              <a:t>• What will be the patient survival rate if Drug B is administered instead of Drug A? </a:t>
            </a:r>
            <a:endParaRPr i="1"/>
          </a:p>
          <a:p>
            <a:pPr marL="228600" lvl="0" indent="-228600" algn="l" rtl="0">
              <a:lnSpc>
                <a:spcPct val="90000"/>
              </a:lnSpc>
              <a:spcBef>
                <a:spcPts val="1000"/>
              </a:spcBef>
              <a:spcAft>
                <a:spcPts val="0"/>
              </a:spcAft>
              <a:buClr>
                <a:schemeClr val="dk1"/>
              </a:buClr>
              <a:buSzPct val="100000"/>
              <a:buNone/>
            </a:pPr>
            <a:r>
              <a:rPr lang="en-US" i="1"/>
              <a:t>• If a customer has purchased Products A and B, what are the chances that they will also purchase Product C?</a:t>
            </a:r>
            <a:endParaRPr/>
          </a:p>
          <a:p>
            <a:pPr marL="228600" lvl="0" indent="-228600" algn="l" rtl="0">
              <a:lnSpc>
                <a:spcPct val="90000"/>
              </a:lnSpc>
              <a:spcBef>
                <a:spcPts val="1000"/>
              </a:spcBef>
              <a:spcAft>
                <a:spcPts val="0"/>
              </a:spcAft>
              <a:buClr>
                <a:schemeClr val="dk1"/>
              </a:buClr>
              <a:buSzPct val="100000"/>
              <a:buNone/>
            </a:pPr>
            <a:r>
              <a:rPr lang="en-US"/>
              <a:t>Predictive analytics try to predict the outcomes of events, and predictions are made based on patterns, trends and exceptions found in historical and current data.</a:t>
            </a:r>
            <a:endParaRPr i="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3"/>
          <p:cNvPicPr preferRelativeResize="0">
            <a:picLocks noGrp="1"/>
          </p:cNvPicPr>
          <p:nvPr>
            <p:ph type="body" idx="1"/>
          </p:nvPr>
        </p:nvPicPr>
        <p:blipFill rotWithShape="1">
          <a:blip r:embed="rId3">
            <a:alphaModFix/>
          </a:blip>
          <a:srcRect/>
          <a:stretch/>
        </p:blipFill>
        <p:spPr>
          <a:xfrm>
            <a:off x="838685" y="280692"/>
            <a:ext cx="9893970" cy="563058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pic>
        <p:nvPicPr>
          <p:cNvPr id="270" name="Google Shape;270;p27"/>
          <p:cNvPicPr preferRelativeResize="0">
            <a:picLocks noGrp="1"/>
          </p:cNvPicPr>
          <p:nvPr>
            <p:ph type="body" idx="1"/>
          </p:nvPr>
        </p:nvPicPr>
        <p:blipFill rotWithShape="1">
          <a:blip r:embed="rId3">
            <a:alphaModFix/>
          </a:blip>
          <a:srcRect/>
          <a:stretch/>
        </p:blipFill>
        <p:spPr>
          <a:xfrm>
            <a:off x="1847273" y="1320455"/>
            <a:ext cx="8081818" cy="430519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Prescriptive analytics</a:t>
            </a:r>
            <a:endParaRPr/>
          </a:p>
        </p:txBody>
      </p:sp>
      <p:sp>
        <p:nvSpPr>
          <p:cNvPr id="277" name="Google Shape;277;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Prescriptive analytics build upon the results of predictive analytics by prescribing actions that should be taken.</a:t>
            </a:r>
            <a:endParaRPr/>
          </a:p>
          <a:p>
            <a:pPr marL="228600" lvl="0" indent="-228600" algn="l" rtl="0">
              <a:lnSpc>
                <a:spcPct val="90000"/>
              </a:lnSpc>
              <a:spcBef>
                <a:spcPts val="1000"/>
              </a:spcBef>
              <a:spcAft>
                <a:spcPts val="0"/>
              </a:spcAft>
              <a:buClr>
                <a:schemeClr val="dk1"/>
              </a:buClr>
              <a:buSzPts val="2800"/>
              <a:buNone/>
            </a:pPr>
            <a:r>
              <a:rPr lang="en-US"/>
              <a:t>Sample questions may include: </a:t>
            </a:r>
            <a:endParaRPr/>
          </a:p>
          <a:p>
            <a:pPr marL="228600" lvl="0" indent="-228600" algn="l" rtl="0">
              <a:lnSpc>
                <a:spcPct val="90000"/>
              </a:lnSpc>
              <a:spcBef>
                <a:spcPts val="1000"/>
              </a:spcBef>
              <a:spcAft>
                <a:spcPts val="0"/>
              </a:spcAft>
              <a:buClr>
                <a:schemeClr val="dk1"/>
              </a:buClr>
              <a:buSzPts val="2800"/>
              <a:buNone/>
            </a:pPr>
            <a:r>
              <a:rPr lang="en-US" i="1"/>
              <a:t>• Among three drugs, which one provides the best results? </a:t>
            </a:r>
            <a:endParaRPr i="1"/>
          </a:p>
          <a:p>
            <a:pPr marL="228600" lvl="0" indent="-228600" algn="l" rtl="0">
              <a:lnSpc>
                <a:spcPct val="90000"/>
              </a:lnSpc>
              <a:spcBef>
                <a:spcPts val="1000"/>
              </a:spcBef>
              <a:spcAft>
                <a:spcPts val="0"/>
              </a:spcAft>
              <a:buClr>
                <a:schemeClr val="dk1"/>
              </a:buClr>
              <a:buSzPts val="2800"/>
              <a:buNone/>
            </a:pPr>
            <a:r>
              <a:rPr lang="en-US" i="1"/>
              <a:t>• When is the best time to trade a particular stock?</a:t>
            </a:r>
            <a:endParaRPr i="1"/>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dk1"/>
              </a:buClr>
              <a:buSzPts val="2800"/>
              <a:buFont typeface="Calibri"/>
              <a:buNone/>
            </a:pPr>
            <a:r>
              <a:rPr lang="en-US" sz="2800"/>
              <a:t>Prescriptive analytics involve the use of business rules and large amounts of internal and external data to simulate outcomes and prescribe the best course of action</a:t>
            </a:r>
            <a:endParaRPr sz="2800"/>
          </a:p>
        </p:txBody>
      </p:sp>
      <p:pic>
        <p:nvPicPr>
          <p:cNvPr id="284" name="Google Shape;284;p29"/>
          <p:cNvPicPr preferRelativeResize="0">
            <a:picLocks noGrp="1"/>
          </p:cNvPicPr>
          <p:nvPr>
            <p:ph type="body" idx="1"/>
          </p:nvPr>
        </p:nvPicPr>
        <p:blipFill rotWithShape="1">
          <a:blip r:embed="rId3">
            <a:alphaModFix/>
          </a:blip>
          <a:srcRect/>
          <a:stretch/>
        </p:blipFill>
        <p:spPr>
          <a:xfrm>
            <a:off x="3391031" y="1825625"/>
            <a:ext cx="5409938" cy="4351338"/>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Business Intelligence (BI) </a:t>
            </a:r>
            <a:endParaRPr/>
          </a:p>
        </p:txBody>
      </p:sp>
      <p:sp>
        <p:nvSpPr>
          <p:cNvPr id="291" name="Google Shape;291;p30"/>
          <p:cNvSpPr txBox="1">
            <a:spLocks noGrp="1"/>
          </p:cNvSpPr>
          <p:nvPr>
            <p:ph type="body" idx="1"/>
          </p:nvPr>
        </p:nvSpPr>
        <p:spPr>
          <a:xfrm>
            <a:off x="828964" y="1502353"/>
            <a:ext cx="9894455" cy="1868920"/>
          </a:xfrm>
          <a:prstGeom prst="rect">
            <a:avLst/>
          </a:prstGeom>
          <a:noFill/>
          <a:ln>
            <a:noFill/>
          </a:ln>
        </p:spPr>
        <p:txBody>
          <a:bodyPr spcFirstLastPara="1" wrap="square" lIns="91425" tIns="45700" rIns="91425" bIns="45700" anchor="t" anchorCtr="0">
            <a:normAutofit fontScale="77500" lnSpcReduction="20000"/>
          </a:bodyPr>
          <a:lstStyle/>
          <a:p>
            <a:pPr marL="228600" lvl="0" indent="-228600" algn="l" rtl="0">
              <a:lnSpc>
                <a:spcPct val="90000"/>
              </a:lnSpc>
              <a:spcBef>
                <a:spcPts val="0"/>
              </a:spcBef>
              <a:spcAft>
                <a:spcPts val="0"/>
              </a:spcAft>
              <a:buClr>
                <a:schemeClr val="dk1"/>
              </a:buClr>
              <a:buSzPct val="100000"/>
              <a:buNone/>
            </a:pPr>
            <a:r>
              <a:rPr lang="en-US"/>
              <a:t>BI enables an organization to gain insight into the performance of an enterprise by analyzing data generated by its business processes and information systems.</a:t>
            </a:r>
            <a:endParaRPr/>
          </a:p>
          <a:p>
            <a:pPr marL="228600" lvl="0" indent="-90804" algn="l" rtl="0">
              <a:lnSpc>
                <a:spcPct val="90000"/>
              </a:lnSpc>
              <a:spcBef>
                <a:spcPts val="1000"/>
              </a:spcBef>
              <a:spcAft>
                <a:spcPts val="0"/>
              </a:spcAft>
              <a:buClr>
                <a:schemeClr val="dk1"/>
              </a:buClr>
              <a:buSzPct val="100000"/>
              <a:buNone/>
            </a:pPr>
            <a:endParaRPr/>
          </a:p>
          <a:p>
            <a:pPr marL="228600" lvl="0" indent="-228600" algn="l" rtl="0">
              <a:lnSpc>
                <a:spcPct val="90000"/>
              </a:lnSpc>
              <a:spcBef>
                <a:spcPts val="1000"/>
              </a:spcBef>
              <a:spcAft>
                <a:spcPts val="0"/>
              </a:spcAft>
              <a:buClr>
                <a:schemeClr val="dk1"/>
              </a:buClr>
              <a:buSzPct val="100000"/>
              <a:buNone/>
            </a:pPr>
            <a:r>
              <a:rPr lang="en-US"/>
              <a:t>BI applies analytics to large amounts of data across the enterprise, which has typically been consolidated into an enterprise data warehouse to run analytical queries. </a:t>
            </a:r>
            <a:endParaRPr/>
          </a:p>
          <a:p>
            <a:pPr marL="228600" lvl="0" indent="-228600" algn="l" rtl="0">
              <a:lnSpc>
                <a:spcPct val="90000"/>
              </a:lnSpc>
              <a:spcBef>
                <a:spcPts val="1000"/>
              </a:spcBef>
              <a:spcAft>
                <a:spcPts val="0"/>
              </a:spcAft>
              <a:buClr>
                <a:schemeClr val="dk1"/>
              </a:buClr>
              <a:buSzPct val="100000"/>
              <a:buNone/>
            </a:pPr>
            <a:endParaRPr/>
          </a:p>
        </p:txBody>
      </p:sp>
      <p:pic>
        <p:nvPicPr>
          <p:cNvPr id="293" name="Google Shape;293;p30"/>
          <p:cNvPicPr preferRelativeResize="0"/>
          <p:nvPr/>
        </p:nvPicPr>
        <p:blipFill rotWithShape="1">
          <a:blip r:embed="rId3">
            <a:alphaModFix/>
          </a:blip>
          <a:srcRect/>
          <a:stretch/>
        </p:blipFill>
        <p:spPr>
          <a:xfrm>
            <a:off x="1919576" y="3143827"/>
            <a:ext cx="7724775" cy="33909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Key Point Identifier</a:t>
            </a:r>
            <a:endParaRPr sz="3200"/>
          </a:p>
        </p:txBody>
      </p:sp>
      <p:sp>
        <p:nvSpPr>
          <p:cNvPr id="299" name="Google Shape;299;p3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A KPI is a metric that can be used to gauge success within a particular business context. KPIs are linked with an enterprise’s overall strategic goals and objectives. They are often used to identify business performance </a:t>
            </a:r>
            <a:endParaRPr/>
          </a:p>
          <a:p>
            <a:pPr marL="228600" lvl="0" indent="-228600" algn="l" rtl="0">
              <a:lnSpc>
                <a:spcPct val="90000"/>
              </a:lnSpc>
              <a:spcBef>
                <a:spcPts val="1000"/>
              </a:spcBef>
              <a:spcAft>
                <a:spcPts val="0"/>
              </a:spcAft>
              <a:buClr>
                <a:schemeClr val="dk1"/>
              </a:buClr>
              <a:buSzPts val="2800"/>
              <a:buNone/>
            </a:pPr>
            <a:r>
              <a:rPr lang="en-US"/>
              <a:t>-quantifiable reference points for measuring a specific aspect of a business’ overall performanceproblems and demonstrate regulatory compliance.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KPIs are often displayed via a KPI dashboard</a:t>
            </a:r>
            <a:endParaRPr>
              <a:latin typeface="Times New Roman"/>
              <a:ea typeface="Times New Roman"/>
              <a:cs typeface="Times New Roman"/>
              <a:sym typeface="Times New Roman"/>
            </a:endParaRPr>
          </a:p>
        </p:txBody>
      </p:sp>
      <p:pic>
        <p:nvPicPr>
          <p:cNvPr id="306" name="Google Shape;306;p32"/>
          <p:cNvPicPr preferRelativeResize="0">
            <a:picLocks noGrp="1"/>
          </p:cNvPicPr>
          <p:nvPr>
            <p:ph type="body" idx="1"/>
          </p:nvPr>
        </p:nvPicPr>
        <p:blipFill rotWithShape="1">
          <a:blip r:embed="rId3">
            <a:alphaModFix/>
          </a:blip>
          <a:srcRect/>
          <a:stretch/>
        </p:blipFill>
        <p:spPr>
          <a:xfrm>
            <a:off x="2392218" y="2204409"/>
            <a:ext cx="6936262" cy="3365117"/>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3"/>
          <p:cNvSpPr txBox="1">
            <a:spLocks noGrp="1"/>
          </p:cNvSpPr>
          <p:nvPr>
            <p:ph type="title"/>
          </p:nvPr>
        </p:nvSpPr>
        <p:spPr>
          <a:xfrm>
            <a:off x="828964" y="22167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Big Data Characteristics(5 Vs)</a:t>
            </a:r>
            <a:endParaRPr/>
          </a:p>
        </p:txBody>
      </p:sp>
      <p:pic>
        <p:nvPicPr>
          <p:cNvPr id="313" name="Google Shape;313;p33"/>
          <p:cNvPicPr preferRelativeResize="0">
            <a:picLocks noGrp="1"/>
          </p:cNvPicPr>
          <p:nvPr>
            <p:ph type="body" idx="1"/>
          </p:nvPr>
        </p:nvPicPr>
        <p:blipFill rotWithShape="1">
          <a:blip r:embed="rId3">
            <a:alphaModFix/>
          </a:blip>
          <a:srcRect/>
          <a:stretch/>
        </p:blipFill>
        <p:spPr>
          <a:xfrm>
            <a:off x="1274618" y="1163782"/>
            <a:ext cx="9725891" cy="5237017"/>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Volume</a:t>
            </a:r>
            <a:endParaRPr/>
          </a:p>
        </p:txBody>
      </p:sp>
      <p:pic>
        <p:nvPicPr>
          <p:cNvPr id="320" name="Google Shape;320;p34"/>
          <p:cNvPicPr preferRelativeResize="0">
            <a:picLocks noGrp="1"/>
          </p:cNvPicPr>
          <p:nvPr>
            <p:ph type="body" idx="1"/>
          </p:nvPr>
        </p:nvPicPr>
        <p:blipFill rotWithShape="1">
          <a:blip r:embed="rId3">
            <a:alphaModFix/>
          </a:blip>
          <a:srcRect/>
          <a:stretch/>
        </p:blipFill>
        <p:spPr>
          <a:xfrm>
            <a:off x="2558473" y="1872824"/>
            <a:ext cx="5801302" cy="349054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5"/>
          <p:cNvSpPr txBox="1">
            <a:spLocks noGrp="1"/>
          </p:cNvSpPr>
          <p:nvPr>
            <p:ph type="body" idx="1"/>
          </p:nvPr>
        </p:nvSpPr>
        <p:spPr>
          <a:xfrm>
            <a:off x="847436" y="1003589"/>
            <a:ext cx="10515600" cy="435133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None/>
            </a:pPr>
            <a:r>
              <a:rPr lang="en-US" b="1"/>
              <a:t>Typical data sources that are responsible for generating high data volumes can include: </a:t>
            </a:r>
            <a:endParaRPr b="1"/>
          </a:p>
          <a:p>
            <a:pPr marL="228600" lvl="0" indent="-228600" algn="just" rtl="0">
              <a:lnSpc>
                <a:spcPct val="90000"/>
              </a:lnSpc>
              <a:spcBef>
                <a:spcPts val="1000"/>
              </a:spcBef>
              <a:spcAft>
                <a:spcPts val="0"/>
              </a:spcAft>
              <a:buClr>
                <a:schemeClr val="dk1"/>
              </a:buClr>
              <a:buSzPts val="2800"/>
              <a:buNone/>
            </a:pPr>
            <a:r>
              <a:rPr lang="en-US"/>
              <a:t>• online transactions, such as point-of-sale and banking </a:t>
            </a:r>
            <a:endParaRPr/>
          </a:p>
          <a:p>
            <a:pPr marL="228600" lvl="0" indent="-228600" algn="just" rtl="0">
              <a:lnSpc>
                <a:spcPct val="90000"/>
              </a:lnSpc>
              <a:spcBef>
                <a:spcPts val="1000"/>
              </a:spcBef>
              <a:spcAft>
                <a:spcPts val="0"/>
              </a:spcAft>
              <a:buClr>
                <a:schemeClr val="dk1"/>
              </a:buClr>
              <a:buSzPts val="2800"/>
              <a:buNone/>
            </a:pPr>
            <a:r>
              <a:rPr lang="en-US"/>
              <a:t>• scientific and research experiments, such as the Large Hadron Collider and Atacama Large Millimeter/Submillimeter Array telescope </a:t>
            </a:r>
            <a:endParaRPr/>
          </a:p>
          <a:p>
            <a:pPr marL="228600" lvl="0" indent="-228600" algn="just" rtl="0">
              <a:lnSpc>
                <a:spcPct val="90000"/>
              </a:lnSpc>
              <a:spcBef>
                <a:spcPts val="1000"/>
              </a:spcBef>
              <a:spcAft>
                <a:spcPts val="0"/>
              </a:spcAft>
              <a:buClr>
                <a:schemeClr val="dk1"/>
              </a:buClr>
              <a:buSzPts val="2800"/>
              <a:buNone/>
            </a:pPr>
            <a:r>
              <a:rPr lang="en-US"/>
              <a:t>• sensors, such as GPS sensors, RFIDs, smart meters and telematics </a:t>
            </a:r>
            <a:endParaRPr/>
          </a:p>
          <a:p>
            <a:pPr marL="228600" lvl="0" indent="-228600" algn="just" rtl="0">
              <a:lnSpc>
                <a:spcPct val="90000"/>
              </a:lnSpc>
              <a:spcBef>
                <a:spcPts val="1000"/>
              </a:spcBef>
              <a:spcAft>
                <a:spcPts val="0"/>
              </a:spcAft>
              <a:buClr>
                <a:schemeClr val="dk1"/>
              </a:buClr>
              <a:buSzPts val="2800"/>
              <a:buNone/>
            </a:pPr>
            <a:r>
              <a:rPr lang="en-US"/>
              <a:t>• social media, such as Facebook and Twitter</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Variety</a:t>
            </a:r>
            <a:endParaRPr/>
          </a:p>
        </p:txBody>
      </p:sp>
      <p:pic>
        <p:nvPicPr>
          <p:cNvPr id="333" name="Google Shape;333;p36"/>
          <p:cNvPicPr preferRelativeResize="0">
            <a:picLocks noGrp="1"/>
          </p:cNvPicPr>
          <p:nvPr>
            <p:ph type="body" idx="1"/>
          </p:nvPr>
        </p:nvPicPr>
        <p:blipFill rotWithShape="1">
          <a:blip r:embed="rId3">
            <a:alphaModFix/>
          </a:blip>
          <a:srcRect/>
          <a:stretch/>
        </p:blipFill>
        <p:spPr>
          <a:xfrm>
            <a:off x="3368675" y="3528219"/>
            <a:ext cx="5454650" cy="946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09" name="Google Shape;109;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11" name="Google Shape;111;p4"/>
          <p:cNvPicPr preferRelativeResize="0"/>
          <p:nvPr/>
        </p:nvPicPr>
        <p:blipFill rotWithShape="1">
          <a:blip r:embed="rId3">
            <a:alphaModFix/>
          </a:blip>
          <a:srcRect/>
          <a:stretch/>
        </p:blipFill>
        <p:spPr>
          <a:xfrm>
            <a:off x="711200" y="287005"/>
            <a:ext cx="10806545" cy="6305547"/>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Structural variation of Data in action</a:t>
            </a:r>
            <a:r>
              <a:rPr lang="en-US"/>
              <a:t/>
            </a:r>
            <a:br>
              <a:rPr lang="en-US"/>
            </a:br>
            <a:endParaRPr/>
          </a:p>
        </p:txBody>
      </p:sp>
      <p:sp>
        <p:nvSpPr>
          <p:cNvPr id="340" name="Google Shape;340;p3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90000"/>
              </a:lnSpc>
              <a:spcBef>
                <a:spcPts val="0"/>
              </a:spcBef>
              <a:spcAft>
                <a:spcPts val="0"/>
              </a:spcAft>
              <a:buClr>
                <a:schemeClr val="dk1"/>
              </a:buClr>
              <a:buSzPct val="100000"/>
              <a:buChar char="•"/>
            </a:pPr>
            <a:r>
              <a:rPr lang="en-US"/>
              <a:t>In real time scenario, the data we found can be broadly categorize in the basis of its form:</a:t>
            </a:r>
            <a:endParaRPr/>
          </a:p>
          <a:p>
            <a:pPr marL="228600" lvl="0" indent="-228600" algn="l" rtl="0">
              <a:lnSpc>
                <a:spcPct val="90000"/>
              </a:lnSpc>
              <a:spcBef>
                <a:spcPts val="1000"/>
              </a:spcBef>
              <a:spcAft>
                <a:spcPts val="0"/>
              </a:spcAft>
              <a:buClr>
                <a:schemeClr val="dk1"/>
              </a:buClr>
              <a:buSzPct val="100000"/>
              <a:buNone/>
            </a:pPr>
            <a:r>
              <a:rPr lang="en-US" b="1"/>
              <a:t>Structured data: </a:t>
            </a:r>
            <a:r>
              <a:rPr lang="en-US"/>
              <a:t>conforms to a data model or schema and is often stored in tabular form.  </a:t>
            </a:r>
            <a:endParaRPr/>
          </a:p>
          <a:p>
            <a:pPr marL="228600" lvl="0" indent="-228600" algn="l" rtl="0">
              <a:lnSpc>
                <a:spcPct val="90000"/>
              </a:lnSpc>
              <a:spcBef>
                <a:spcPts val="1000"/>
              </a:spcBef>
              <a:spcAft>
                <a:spcPts val="0"/>
              </a:spcAft>
              <a:buClr>
                <a:schemeClr val="dk1"/>
              </a:buClr>
              <a:buSzPct val="100000"/>
              <a:buNone/>
            </a:pPr>
            <a:r>
              <a:rPr lang="en-US"/>
              <a:t>Ex:  SQL Table in DBMS</a:t>
            </a:r>
            <a:endParaRPr/>
          </a:p>
          <a:p>
            <a:pPr marL="228600" lvl="0" indent="-77470" algn="l" rtl="0">
              <a:lnSpc>
                <a:spcPct val="90000"/>
              </a:lnSpc>
              <a:spcBef>
                <a:spcPts val="1000"/>
              </a:spcBef>
              <a:spcAft>
                <a:spcPts val="0"/>
              </a:spcAft>
              <a:buClr>
                <a:schemeClr val="dk1"/>
              </a:buClr>
              <a:buSzPct val="100000"/>
              <a:buNone/>
            </a:pPr>
            <a:endParaRPr/>
          </a:p>
          <a:p>
            <a:pPr marL="228600" lvl="0" indent="-228600" algn="l" rtl="0">
              <a:lnSpc>
                <a:spcPct val="90000"/>
              </a:lnSpc>
              <a:spcBef>
                <a:spcPts val="1000"/>
              </a:spcBef>
              <a:spcAft>
                <a:spcPts val="0"/>
              </a:spcAft>
              <a:buClr>
                <a:schemeClr val="dk1"/>
              </a:buClr>
              <a:buSzPct val="100000"/>
              <a:buNone/>
            </a:pPr>
            <a:r>
              <a:rPr lang="en-US" b="1"/>
              <a:t>Unstructured Data </a:t>
            </a:r>
            <a:r>
              <a:rPr lang="en-US"/>
              <a:t>: Data that does not conform to a data model or data schema is known as unstructured data</a:t>
            </a:r>
            <a:endParaRPr/>
          </a:p>
          <a:p>
            <a:pPr marL="228600" lvl="0" indent="-228600" algn="l" rtl="0">
              <a:lnSpc>
                <a:spcPct val="90000"/>
              </a:lnSpc>
              <a:spcBef>
                <a:spcPts val="1000"/>
              </a:spcBef>
              <a:spcAft>
                <a:spcPts val="0"/>
              </a:spcAft>
              <a:buClr>
                <a:schemeClr val="dk1"/>
              </a:buClr>
              <a:buSzPct val="100000"/>
              <a:buNone/>
            </a:pPr>
            <a:r>
              <a:rPr lang="en-US"/>
              <a:t>Ex: Image, Video, Audio etc.</a:t>
            </a:r>
            <a:endParaRPr/>
          </a:p>
          <a:p>
            <a:pPr marL="228600" lvl="0" indent="-228600" algn="l" rtl="0">
              <a:lnSpc>
                <a:spcPct val="90000"/>
              </a:lnSpc>
              <a:spcBef>
                <a:spcPts val="1000"/>
              </a:spcBef>
              <a:spcAft>
                <a:spcPts val="0"/>
              </a:spcAft>
              <a:buClr>
                <a:schemeClr val="dk1"/>
              </a:buClr>
              <a:buSzPct val="100000"/>
              <a:buNone/>
            </a:pPr>
            <a:r>
              <a:rPr lang="en-US" b="1"/>
              <a:t>Semi-structured Data: </a:t>
            </a:r>
            <a:r>
              <a:rPr lang="en-US"/>
              <a:t>Semi-structured data has a defined level of structure and consistency, but is not relational in nature</a:t>
            </a:r>
            <a:endParaRPr/>
          </a:p>
          <a:p>
            <a:pPr marL="228600" lvl="0" indent="-228600" algn="l" rtl="0">
              <a:lnSpc>
                <a:spcPct val="90000"/>
              </a:lnSpc>
              <a:spcBef>
                <a:spcPts val="1000"/>
              </a:spcBef>
              <a:spcAft>
                <a:spcPts val="0"/>
              </a:spcAft>
              <a:buClr>
                <a:schemeClr val="dk1"/>
              </a:buClr>
              <a:buSzPct val="100000"/>
              <a:buNone/>
            </a:pPr>
            <a:r>
              <a:rPr lang="en-US"/>
              <a:t>Ex: XML, JSON files, Sensor Data etc.</a:t>
            </a:r>
            <a:endParaRPr/>
          </a:p>
          <a:p>
            <a:pPr marL="228600" lvl="0" indent="-77470" algn="l" rtl="0">
              <a:lnSpc>
                <a:spcPct val="90000"/>
              </a:lnSpc>
              <a:spcBef>
                <a:spcPts val="1000"/>
              </a:spcBef>
              <a:spcAft>
                <a:spcPts val="0"/>
              </a:spcAft>
              <a:buClr>
                <a:schemeClr val="dk1"/>
              </a:buClr>
              <a:buSzPct val="100000"/>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Velocity</a:t>
            </a:r>
            <a:endParaRPr/>
          </a:p>
        </p:txBody>
      </p:sp>
      <p:pic>
        <p:nvPicPr>
          <p:cNvPr id="347" name="Google Shape;347;p38"/>
          <p:cNvPicPr preferRelativeResize="0">
            <a:picLocks noGrp="1"/>
          </p:cNvPicPr>
          <p:nvPr>
            <p:ph type="body" idx="1"/>
          </p:nvPr>
        </p:nvPicPr>
        <p:blipFill rotWithShape="1">
          <a:blip r:embed="rId3">
            <a:alphaModFix/>
          </a:blip>
          <a:srcRect/>
          <a:stretch/>
        </p:blipFill>
        <p:spPr>
          <a:xfrm>
            <a:off x="2770908" y="1501311"/>
            <a:ext cx="6225309" cy="3725533"/>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Veracity</a:t>
            </a:r>
            <a:endParaRPr/>
          </a:p>
        </p:txBody>
      </p:sp>
      <p:sp>
        <p:nvSpPr>
          <p:cNvPr id="354" name="Google Shape;354;p3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Veracity refers to the quality or fidelity of data.</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4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Value</a:t>
            </a:r>
            <a:endParaRPr/>
          </a:p>
        </p:txBody>
      </p:sp>
      <p:sp>
        <p:nvSpPr>
          <p:cNvPr id="361" name="Google Shape;361;p4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Value is defined as the usefulness of data for an enterprise.</a:t>
            </a:r>
            <a:endParaRPr/>
          </a:p>
          <a:p>
            <a:pPr marL="228600" lvl="0" indent="-228600" algn="l" rtl="0">
              <a:lnSpc>
                <a:spcPct val="90000"/>
              </a:lnSpc>
              <a:spcBef>
                <a:spcPts val="1000"/>
              </a:spcBef>
              <a:spcAft>
                <a:spcPts val="0"/>
              </a:spcAft>
              <a:buClr>
                <a:schemeClr val="dk1"/>
              </a:buClr>
              <a:buSzPts val="2800"/>
              <a:buFont typeface="Calibri"/>
              <a:buChar char="-"/>
            </a:pPr>
            <a:r>
              <a:rPr lang="en-US"/>
              <a:t>The higher the data fidelity, the more value it holds for the business</a:t>
            </a:r>
            <a:endParaRPr/>
          </a:p>
          <a:p>
            <a:pPr marL="228600" lvl="0" indent="-228600" algn="l" rtl="0">
              <a:lnSpc>
                <a:spcPct val="90000"/>
              </a:lnSpc>
              <a:spcBef>
                <a:spcPts val="1000"/>
              </a:spcBef>
              <a:spcAft>
                <a:spcPts val="0"/>
              </a:spcAft>
              <a:buClr>
                <a:schemeClr val="dk1"/>
              </a:buClr>
              <a:buSzPts val="2800"/>
              <a:buFont typeface="Calibri"/>
              <a:buChar char="-"/>
            </a:pPr>
            <a:r>
              <a:rPr lang="en-US"/>
              <a:t>Value is also dependent on how long data processing takes</a:t>
            </a:r>
            <a:endParaRPr/>
          </a:p>
          <a:p>
            <a:pPr marL="228600" lvl="0" indent="-228600" algn="l" rtl="0">
              <a:lnSpc>
                <a:spcPct val="90000"/>
              </a:lnSpc>
              <a:spcBef>
                <a:spcPts val="1000"/>
              </a:spcBef>
              <a:spcAft>
                <a:spcPts val="0"/>
              </a:spcAft>
              <a:buClr>
                <a:schemeClr val="dk1"/>
              </a:buClr>
              <a:buSzPts val="2800"/>
              <a:buNone/>
            </a:pPr>
            <a:endParaRPr/>
          </a:p>
        </p:txBody>
      </p:sp>
      <p:pic>
        <p:nvPicPr>
          <p:cNvPr id="363" name="Google Shape;363;p40"/>
          <p:cNvPicPr preferRelativeResize="0"/>
          <p:nvPr/>
        </p:nvPicPr>
        <p:blipFill rotWithShape="1">
          <a:blip r:embed="rId3">
            <a:alphaModFix/>
          </a:blip>
          <a:srcRect/>
          <a:stretch/>
        </p:blipFill>
        <p:spPr>
          <a:xfrm>
            <a:off x="2627045" y="3592945"/>
            <a:ext cx="6093670" cy="2695143"/>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4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Apart from veracity and time, value is also impacted by the following lifecycle-related concerns: </a:t>
            </a:r>
            <a:endParaRPr/>
          </a:p>
          <a:p>
            <a:pPr marL="228600" lvl="0" indent="-228600" algn="l" rtl="0">
              <a:lnSpc>
                <a:spcPct val="90000"/>
              </a:lnSpc>
              <a:spcBef>
                <a:spcPts val="1000"/>
              </a:spcBef>
              <a:spcAft>
                <a:spcPts val="0"/>
              </a:spcAft>
              <a:buClr>
                <a:schemeClr val="dk1"/>
              </a:buClr>
              <a:buSzPts val="2800"/>
              <a:buNone/>
            </a:pPr>
            <a:r>
              <a:rPr lang="en-US"/>
              <a:t>• How well has the data been stored? </a:t>
            </a:r>
            <a:endParaRPr/>
          </a:p>
          <a:p>
            <a:pPr marL="228600" lvl="0" indent="-228600" algn="l" rtl="0">
              <a:lnSpc>
                <a:spcPct val="90000"/>
              </a:lnSpc>
              <a:spcBef>
                <a:spcPts val="1000"/>
              </a:spcBef>
              <a:spcAft>
                <a:spcPts val="0"/>
              </a:spcAft>
              <a:buClr>
                <a:schemeClr val="dk1"/>
              </a:buClr>
              <a:buSzPts val="2800"/>
              <a:buNone/>
            </a:pPr>
            <a:r>
              <a:rPr lang="en-US"/>
              <a:t>• Were valuable attributes of the data removed during data cleansing? </a:t>
            </a:r>
            <a:endParaRPr/>
          </a:p>
          <a:p>
            <a:pPr marL="228600" lvl="0" indent="-228600" algn="l" rtl="0">
              <a:lnSpc>
                <a:spcPct val="90000"/>
              </a:lnSpc>
              <a:spcBef>
                <a:spcPts val="1000"/>
              </a:spcBef>
              <a:spcAft>
                <a:spcPts val="0"/>
              </a:spcAft>
              <a:buClr>
                <a:schemeClr val="dk1"/>
              </a:buClr>
              <a:buSzPts val="2800"/>
              <a:buNone/>
            </a:pPr>
            <a:r>
              <a:rPr lang="en-US"/>
              <a:t>• Are the right types of questions being asked during data analysis? </a:t>
            </a:r>
            <a:endParaRPr/>
          </a:p>
          <a:p>
            <a:pPr marL="228600" lvl="0" indent="-228600" algn="l" rtl="0">
              <a:lnSpc>
                <a:spcPct val="90000"/>
              </a:lnSpc>
              <a:spcBef>
                <a:spcPts val="1000"/>
              </a:spcBef>
              <a:spcAft>
                <a:spcPts val="0"/>
              </a:spcAft>
              <a:buClr>
                <a:schemeClr val="dk1"/>
              </a:buClr>
              <a:buSzPts val="2800"/>
              <a:buNone/>
            </a:pPr>
            <a:r>
              <a:rPr lang="en-US"/>
              <a:t>• Are the results of the analysis being accurately communicated to the appropriate decision-makers?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42"/>
          <p:cNvSpPr txBox="1">
            <a:spLocks noGrp="1"/>
          </p:cNvSpPr>
          <p:nvPr>
            <p:ph type="body" idx="1"/>
          </p:nvPr>
        </p:nvSpPr>
        <p:spPr>
          <a:xfrm>
            <a:off x="838200" y="1160607"/>
            <a:ext cx="10515600" cy="4351338"/>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dk1"/>
              </a:buClr>
              <a:buSzPts val="2800"/>
              <a:buNone/>
            </a:pPr>
            <a:r>
              <a:rPr lang="en-US" b="1"/>
              <a:t>Metadata:  </a:t>
            </a:r>
            <a:r>
              <a:rPr lang="en-US"/>
              <a:t>Metadata provides information about a dataset’s characteristics and structure. </a:t>
            </a:r>
            <a:endParaRPr/>
          </a:p>
          <a:p>
            <a:pPr marL="228600" lvl="0" indent="-228600" algn="l" rtl="0">
              <a:lnSpc>
                <a:spcPct val="90000"/>
              </a:lnSpc>
              <a:spcBef>
                <a:spcPts val="1000"/>
              </a:spcBef>
              <a:spcAft>
                <a:spcPts val="0"/>
              </a:spcAft>
              <a:buClr>
                <a:schemeClr val="dk1"/>
              </a:buClr>
              <a:buSzPts val="2800"/>
              <a:buNone/>
            </a:pPr>
            <a:r>
              <a:rPr lang="en-US"/>
              <a:t>Data About data.</a:t>
            </a:r>
            <a:endParaRPr/>
          </a:p>
          <a:p>
            <a:pPr marL="228600" lvl="0" indent="-228600" algn="l" rtl="0">
              <a:lnSpc>
                <a:spcPct val="90000"/>
              </a:lnSpc>
              <a:spcBef>
                <a:spcPts val="1000"/>
              </a:spcBef>
              <a:spcAft>
                <a:spcPts val="0"/>
              </a:spcAft>
              <a:buClr>
                <a:schemeClr val="dk1"/>
              </a:buClr>
              <a:buSzPts val="2800"/>
              <a:buNone/>
            </a:pPr>
            <a:r>
              <a:rPr lang="en-US"/>
              <a:t>Examples of metadata include: </a:t>
            </a:r>
            <a:endParaRPr/>
          </a:p>
          <a:p>
            <a:pPr marL="228600" lvl="0" indent="-228600" algn="l" rtl="0">
              <a:lnSpc>
                <a:spcPct val="90000"/>
              </a:lnSpc>
              <a:spcBef>
                <a:spcPts val="1000"/>
              </a:spcBef>
              <a:spcAft>
                <a:spcPts val="0"/>
              </a:spcAft>
              <a:buClr>
                <a:schemeClr val="dk1"/>
              </a:buClr>
              <a:buSzPts val="2800"/>
              <a:buNone/>
            </a:pPr>
            <a:r>
              <a:rPr lang="en-US"/>
              <a:t>• XML tags providing the author and creation date of a document </a:t>
            </a:r>
            <a:endParaRPr/>
          </a:p>
          <a:p>
            <a:pPr marL="228600" lvl="0" indent="-228600" algn="l" rtl="0">
              <a:lnSpc>
                <a:spcPct val="90000"/>
              </a:lnSpc>
              <a:spcBef>
                <a:spcPts val="1000"/>
              </a:spcBef>
              <a:spcAft>
                <a:spcPts val="0"/>
              </a:spcAft>
              <a:buClr>
                <a:schemeClr val="dk1"/>
              </a:buClr>
              <a:buSzPts val="2800"/>
              <a:buNone/>
            </a:pPr>
            <a:r>
              <a:rPr lang="en-US"/>
              <a:t>• attributes providing the file size and resolution of a digital photograph</a:t>
            </a:r>
            <a:endParaRPr/>
          </a:p>
          <a:p>
            <a:pPr marL="228600" lvl="0" indent="-228600" algn="l" rtl="0">
              <a:lnSpc>
                <a:spcPct val="90000"/>
              </a:lnSpc>
              <a:spcBef>
                <a:spcPts val="1000"/>
              </a:spcBef>
              <a:spcAft>
                <a:spcPts val="0"/>
              </a:spcAft>
              <a:buClr>
                <a:schemeClr val="dk1"/>
              </a:buClr>
              <a:buSzPts val="2800"/>
              <a:buNone/>
            </a:pPr>
            <a:endParaRPr/>
          </a:p>
          <a:p>
            <a:pPr marL="228600" lvl="0" indent="-228600" algn="l" rtl="0">
              <a:lnSpc>
                <a:spcPct val="90000"/>
              </a:lnSpc>
              <a:spcBef>
                <a:spcPts val="1000"/>
              </a:spcBef>
              <a:spcAft>
                <a:spcPts val="0"/>
              </a:spcAft>
              <a:buClr>
                <a:schemeClr val="dk1"/>
              </a:buClr>
              <a:buSzPts val="2800"/>
              <a:buNone/>
            </a:pPr>
            <a:r>
              <a:rPr lang="en-US"/>
              <a:t>Big Data solutions rely on metadata, particularly when processing semi-structured and unstructured data.</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4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If you have more quriocity you may ask OR follow the following links:</a:t>
            </a:r>
            <a:endParaRPr>
              <a:latin typeface="Times New Roman"/>
              <a:ea typeface="Times New Roman"/>
              <a:cs typeface="Times New Roman"/>
              <a:sym typeface="Times New Roman"/>
            </a:endParaRPr>
          </a:p>
        </p:txBody>
      </p:sp>
      <p:sp>
        <p:nvSpPr>
          <p:cNvPr id="388" name="Google Shape;388;p4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dk1"/>
              </a:buClr>
              <a:buSzPts val="2800"/>
              <a:buChar char="•"/>
            </a:pPr>
            <a:r>
              <a:rPr lang="en-US" u="sng">
                <a:solidFill>
                  <a:schemeClr val="hlink"/>
                </a:solidFill>
                <a:hlinkClick r:id="rId3"/>
              </a:rPr>
              <a:t>https://www.tutorialspoint.com/big_data_tutorials.htm</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3"/>
              </a:rPr>
              <a:t>https://www.analyticsvidhya.com/blog/2021/05/what-is-big-data-introduction-uses-and-applications/</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4"/>
              </a:rPr>
              <a:t>https://www.coursera.org/learn/big-data-introduction</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5"/>
              </a:rPr>
              <a:t>https://energie.labs.fhv.at/~repe/bigdata/introduction-to-big-data-projects/introduction-to-big-data/</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6"/>
              </a:rPr>
              <a:t>https://intellipaat.com/blog/tutorial/big-data-and-hadoop-tutorial/introduction-to-big-data-2/</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7"/>
              </a:rPr>
              <a:t>https://www.javatpoint.com/what-is-big-data</a:t>
            </a:r>
            <a:endParaRPr/>
          </a:p>
          <a:p>
            <a:pPr marL="228600" lvl="0" indent="-228600" algn="l" rtl="0">
              <a:lnSpc>
                <a:spcPct val="90000"/>
              </a:lnSpc>
              <a:spcBef>
                <a:spcPts val="1000"/>
              </a:spcBef>
              <a:spcAft>
                <a:spcPts val="0"/>
              </a:spcAft>
              <a:buClr>
                <a:schemeClr val="dk1"/>
              </a:buClr>
              <a:buSzPts val="2800"/>
              <a:buChar char="•"/>
            </a:pPr>
            <a:r>
              <a:rPr lang="en-US"/>
              <a:t>And many more…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5"/>
          <p:cNvSpPr txBox="1">
            <a:spLocks noGrp="1"/>
          </p:cNvSpPr>
          <p:nvPr>
            <p:ph type="body" idx="1"/>
          </p:nvPr>
        </p:nvSpPr>
        <p:spPr>
          <a:xfrm>
            <a:off x="819727" y="4904508"/>
            <a:ext cx="10515600" cy="949181"/>
          </a:xfrm>
          <a:prstGeom prst="rect">
            <a:avLst/>
          </a:prstGeom>
          <a:noFill/>
          <a:ln>
            <a:noFill/>
          </a:ln>
        </p:spPr>
        <p:txBody>
          <a:bodyPr spcFirstLastPara="1" wrap="square" lIns="91425" tIns="45700" rIns="91425" bIns="45700" anchor="t" anchorCtr="0">
            <a:noAutofit/>
          </a:bodyPr>
          <a:lstStyle/>
          <a:p>
            <a:pPr marL="228600" lvl="0" indent="-228600" algn="ctr" rtl="0">
              <a:lnSpc>
                <a:spcPct val="90000"/>
              </a:lnSpc>
              <a:spcBef>
                <a:spcPts val="0"/>
              </a:spcBef>
              <a:spcAft>
                <a:spcPts val="0"/>
              </a:spcAft>
              <a:buClr>
                <a:srgbClr val="2E75B5"/>
              </a:buClr>
              <a:buSzPts val="3200"/>
              <a:buNone/>
            </a:pPr>
            <a:r>
              <a:rPr lang="en-US" sz="3200">
                <a:solidFill>
                  <a:srgbClr val="2E75B5"/>
                </a:solidFill>
                <a:latin typeface="Times New Roman"/>
                <a:ea typeface="Times New Roman"/>
                <a:cs typeface="Times New Roman"/>
                <a:sym typeface="Times New Roman"/>
              </a:rPr>
              <a:t>Extremely large data sets that may be analyzed computationally to reveal patterns, trends, and associations, especially relating to human behavior and interactions.</a:t>
            </a:r>
            <a:endParaRPr sz="3200">
              <a:solidFill>
                <a:srgbClr val="2E75B5"/>
              </a:solidFill>
              <a:latin typeface="Times New Roman"/>
              <a:ea typeface="Times New Roman"/>
              <a:cs typeface="Times New Roman"/>
              <a:sym typeface="Times New Roman"/>
            </a:endParaRPr>
          </a:p>
        </p:txBody>
      </p:sp>
      <p:pic>
        <p:nvPicPr>
          <p:cNvPr id="118" name="Google Shape;118;p5"/>
          <p:cNvPicPr preferRelativeResize="0"/>
          <p:nvPr/>
        </p:nvPicPr>
        <p:blipFill rotWithShape="1">
          <a:blip r:embed="rId3">
            <a:alphaModFix/>
          </a:blip>
          <a:srcRect/>
          <a:stretch/>
        </p:blipFill>
        <p:spPr>
          <a:xfrm>
            <a:off x="1215736" y="394711"/>
            <a:ext cx="9563100" cy="463910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4" name="Google Shape;124;p6"/>
          <p:cNvPicPr preferRelativeResize="0"/>
          <p:nvPr/>
        </p:nvPicPr>
        <p:blipFill rotWithShape="1">
          <a:blip r:embed="rId3">
            <a:alphaModFix/>
          </a:blip>
          <a:srcRect/>
          <a:stretch/>
        </p:blipFill>
        <p:spPr>
          <a:xfrm>
            <a:off x="1046691" y="831273"/>
            <a:ext cx="10110836" cy="520174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Quick Quiz?</a:t>
            </a:r>
            <a:endParaRPr/>
          </a:p>
        </p:txBody>
      </p:sp>
      <p:sp>
        <p:nvSpPr>
          <p:cNvPr id="130" name="Google Shape;130;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514350" lvl="0" indent="-336550" algn="l" rtl="0">
              <a:lnSpc>
                <a:spcPct val="90000"/>
              </a:lnSpc>
              <a:spcBef>
                <a:spcPts val="0"/>
              </a:spcBef>
              <a:spcAft>
                <a:spcPts val="0"/>
              </a:spcAft>
              <a:buClr>
                <a:schemeClr val="dk1"/>
              </a:buClr>
              <a:buSzPts val="2800"/>
              <a:buNone/>
            </a:pPr>
            <a:endParaRPr/>
          </a:p>
          <a:p>
            <a:pPr marL="514350" lvl="0" indent="-514350" algn="l" rtl="0">
              <a:lnSpc>
                <a:spcPct val="90000"/>
              </a:lnSpc>
              <a:spcBef>
                <a:spcPts val="1000"/>
              </a:spcBef>
              <a:spcAft>
                <a:spcPts val="0"/>
              </a:spcAft>
              <a:buClr>
                <a:schemeClr val="dk1"/>
              </a:buClr>
              <a:buSzPts val="2800"/>
              <a:buNone/>
            </a:pPr>
            <a:r>
              <a:rPr lang="en-US"/>
              <a:t>Big data is- </a:t>
            </a:r>
            <a:endParaRPr/>
          </a:p>
          <a:p>
            <a:pPr marL="514350" lvl="0" indent="-514350" algn="l" rtl="0">
              <a:lnSpc>
                <a:spcPct val="90000"/>
              </a:lnSpc>
              <a:spcBef>
                <a:spcPts val="1000"/>
              </a:spcBef>
              <a:spcAft>
                <a:spcPts val="0"/>
              </a:spcAft>
              <a:buClr>
                <a:schemeClr val="dk1"/>
              </a:buClr>
              <a:buSzPts val="2800"/>
              <a:buAutoNum type="alphaUcPeriod"/>
            </a:pPr>
            <a:r>
              <a:rPr lang="en-US"/>
              <a:t>A data science software</a:t>
            </a:r>
            <a:endParaRPr/>
          </a:p>
          <a:p>
            <a:pPr marL="514350" lvl="0" indent="-514350" algn="l" rtl="0">
              <a:lnSpc>
                <a:spcPct val="90000"/>
              </a:lnSpc>
              <a:spcBef>
                <a:spcPts val="1000"/>
              </a:spcBef>
              <a:spcAft>
                <a:spcPts val="0"/>
              </a:spcAft>
              <a:buClr>
                <a:schemeClr val="dk1"/>
              </a:buClr>
              <a:buSzPts val="2800"/>
              <a:buAutoNum type="alphaUcPeriod"/>
            </a:pPr>
            <a:r>
              <a:rPr lang="en-US"/>
              <a:t>A data analysis software</a:t>
            </a:r>
            <a:endParaRPr/>
          </a:p>
          <a:p>
            <a:pPr marL="514350" lvl="0" indent="-514350" algn="l" rtl="0">
              <a:lnSpc>
                <a:spcPct val="90000"/>
              </a:lnSpc>
              <a:spcBef>
                <a:spcPts val="1000"/>
              </a:spcBef>
              <a:spcAft>
                <a:spcPts val="0"/>
              </a:spcAft>
              <a:buClr>
                <a:schemeClr val="dk1"/>
              </a:buClr>
              <a:buSzPts val="2800"/>
              <a:buAutoNum type="alphaUcPeriod"/>
            </a:pPr>
            <a:r>
              <a:rPr lang="en-US"/>
              <a:t>Both of them</a:t>
            </a:r>
            <a:endParaRPr/>
          </a:p>
          <a:p>
            <a:pPr marL="514350" lvl="0" indent="-514350" algn="l" rtl="0">
              <a:lnSpc>
                <a:spcPct val="90000"/>
              </a:lnSpc>
              <a:spcBef>
                <a:spcPts val="1000"/>
              </a:spcBef>
              <a:spcAft>
                <a:spcPts val="0"/>
              </a:spcAft>
              <a:buClr>
                <a:schemeClr val="dk1"/>
              </a:buClr>
              <a:buSzPts val="2800"/>
              <a:buAutoNum type="alphaUcPeriod"/>
            </a:pPr>
            <a:r>
              <a:rPr lang="en-US"/>
              <a:t>None of them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Understanding Big Data</a:t>
            </a:r>
            <a:endParaRPr lang="en-US" dirty="0"/>
          </a:p>
        </p:txBody>
      </p:sp>
      <p:sp>
        <p:nvSpPr>
          <p:cNvPr id="3" name="Text Placeholder 2"/>
          <p:cNvSpPr>
            <a:spLocks noGrp="1"/>
          </p:cNvSpPr>
          <p:nvPr>
            <p:ph type="body" idx="1"/>
          </p:nvPr>
        </p:nvSpPr>
        <p:spPr/>
        <p:txBody>
          <a:bodyPr>
            <a:normAutofit/>
          </a:bodyPr>
          <a:lstStyle/>
          <a:p>
            <a:r>
              <a:rPr lang="en-US" dirty="0"/>
              <a:t>Big Data is a field dedicated to the analysis, processing, and storage of large collections </a:t>
            </a:r>
            <a:r>
              <a:rPr lang="en-US" dirty="0" smtClean="0"/>
              <a:t>of data </a:t>
            </a:r>
            <a:r>
              <a:rPr lang="en-US" dirty="0"/>
              <a:t>that frequently originate from disparate sources</a:t>
            </a:r>
            <a:r>
              <a:rPr lang="en-US" dirty="0" smtClean="0"/>
              <a:t>.</a:t>
            </a:r>
          </a:p>
          <a:p>
            <a:r>
              <a:rPr lang="en-US" dirty="0"/>
              <a:t>Big Data solutions and practices </a:t>
            </a:r>
            <a:r>
              <a:rPr lang="en-US" dirty="0" smtClean="0"/>
              <a:t>are typically </a:t>
            </a:r>
            <a:r>
              <a:rPr lang="en-US" dirty="0"/>
              <a:t>required when traditional data analysis, processing and storage technologies </a:t>
            </a:r>
            <a:r>
              <a:rPr lang="en-US" dirty="0" smtClean="0"/>
              <a:t>and techniques </a:t>
            </a:r>
            <a:r>
              <a:rPr lang="en-US" dirty="0"/>
              <a:t>are insufficient</a:t>
            </a:r>
            <a:r>
              <a:rPr lang="en-US" dirty="0" smtClean="0"/>
              <a:t>.</a:t>
            </a:r>
          </a:p>
          <a:p>
            <a:r>
              <a:rPr lang="en-US" dirty="0"/>
              <a:t>Specifically, Big Data addresses distinct requirements, such </a:t>
            </a:r>
            <a:r>
              <a:rPr lang="en-US" dirty="0" smtClean="0"/>
              <a:t>as the </a:t>
            </a:r>
            <a:r>
              <a:rPr lang="en-US" dirty="0"/>
              <a:t>combining of multiple unrelated datasets, processing of large amounts of </a:t>
            </a:r>
            <a:r>
              <a:rPr lang="en-US" dirty="0" smtClean="0"/>
              <a:t>unstructured data </a:t>
            </a:r>
            <a:r>
              <a:rPr lang="en-US" dirty="0"/>
              <a:t>and harvesting of hidden information in a time-sensitive manner</a:t>
            </a:r>
          </a:p>
        </p:txBody>
      </p:sp>
    </p:spTree>
    <p:extLst>
      <p:ext uri="{BB962C8B-B14F-4D97-AF65-F5344CB8AC3E}">
        <p14:creationId xmlns:p14="http://schemas.microsoft.com/office/powerpoint/2010/main" val="20729788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r>
              <a:rPr lang="en-US" dirty="0" smtClean="0"/>
              <a:t>The management </a:t>
            </a:r>
            <a:r>
              <a:rPr lang="en-US" dirty="0"/>
              <a:t>and analysis of large datasets has been a long-standing </a:t>
            </a:r>
            <a:r>
              <a:rPr lang="en-US" dirty="0" smtClean="0"/>
              <a:t>problem.</a:t>
            </a:r>
          </a:p>
          <a:p>
            <a:r>
              <a:rPr lang="en-US" dirty="0"/>
              <a:t>Big Data science has evolved from these </a:t>
            </a:r>
            <a:r>
              <a:rPr lang="en-US" dirty="0" smtClean="0"/>
              <a:t>roots.</a:t>
            </a:r>
          </a:p>
          <a:p>
            <a:r>
              <a:rPr lang="en-US" dirty="0"/>
              <a:t>The analysis of Big Data datasets is an interdisciplinary endeavor that blends mathematics</a:t>
            </a:r>
            <a:r>
              <a:rPr lang="en-US" dirty="0" smtClean="0"/>
              <a:t>, statistics</a:t>
            </a:r>
            <a:r>
              <a:rPr lang="en-US" dirty="0"/>
              <a:t>, computer science and subject matter expertise.</a:t>
            </a:r>
          </a:p>
        </p:txBody>
      </p:sp>
    </p:spTree>
    <p:extLst>
      <p:ext uri="{BB962C8B-B14F-4D97-AF65-F5344CB8AC3E}">
        <p14:creationId xmlns:p14="http://schemas.microsoft.com/office/powerpoint/2010/main" val="2701086735"/>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TotalTime>
  <Words>1779</Words>
  <Application>Microsoft Office PowerPoint</Application>
  <PresentationFormat>Widescreen</PresentationFormat>
  <Paragraphs>183</Paragraphs>
  <Slides>46</Slides>
  <Notes>43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46</vt:i4>
      </vt:variant>
    </vt:vector>
  </HeadingPairs>
  <TitlesOfParts>
    <vt:vector size="50" baseType="lpstr">
      <vt:lpstr>Arial</vt:lpstr>
      <vt:lpstr>Calibri</vt:lpstr>
      <vt:lpstr>Times New Roman</vt:lpstr>
      <vt:lpstr>Office Theme</vt:lpstr>
      <vt:lpstr>Introduction to Big-Data</vt:lpstr>
      <vt:lpstr>PowerPoint Presentation</vt:lpstr>
      <vt:lpstr>PowerPoint Presentation</vt:lpstr>
      <vt:lpstr>PowerPoint Presentation</vt:lpstr>
      <vt:lpstr>PowerPoint Presentation</vt:lpstr>
      <vt:lpstr>PowerPoint Presentation</vt:lpstr>
      <vt:lpstr>Quick Quiz?</vt:lpstr>
      <vt:lpstr>Understanding Big Data</vt:lpstr>
      <vt:lpstr>PowerPoint Presentation</vt:lpstr>
      <vt:lpstr>PowerPoint Presentation</vt:lpstr>
      <vt:lpstr>Big Data Use-Cases</vt:lpstr>
      <vt:lpstr>The results obtained through the processing of Big Data can lead to a wide range of insights and benefits, such as:</vt:lpstr>
      <vt:lpstr>Big Data Technologies</vt:lpstr>
      <vt:lpstr>i. Apache Hadoop</vt:lpstr>
      <vt:lpstr>ii. Apache Spark</vt:lpstr>
      <vt:lpstr>Apache Kafka</vt:lpstr>
      <vt:lpstr>Quick Quiz? </vt:lpstr>
      <vt:lpstr>What are the best Big Data Tools? </vt:lpstr>
      <vt:lpstr>PowerPoint Presentation</vt:lpstr>
      <vt:lpstr>PowerPoint Presentation</vt:lpstr>
      <vt:lpstr>PowerPoint Presentation</vt:lpstr>
      <vt:lpstr>Different kinds of organizations use data analytics tools and techniques in different ways. Take, for example, these three sectors:  </vt:lpstr>
      <vt:lpstr>  Quick Quiz </vt:lpstr>
      <vt:lpstr>General categories of analytics</vt:lpstr>
      <vt:lpstr>Descriptive Analytics</vt:lpstr>
      <vt:lpstr>Descriptive analytics are often carried out via ad-hoc reporting or dashboards</vt:lpstr>
      <vt:lpstr>Diagnostic Analytics</vt:lpstr>
      <vt:lpstr>Diagnostic analytics usually require collecting data from multiple sources and storing it in a structure that lends itself to performing drill-down and roll-up analysis</vt:lpstr>
      <vt:lpstr>Predictive analytics</vt:lpstr>
      <vt:lpstr>PowerPoint Presentation</vt:lpstr>
      <vt:lpstr>Prescriptive analytics</vt:lpstr>
      <vt:lpstr>Prescriptive analytics involve the use of business rules and large amounts of internal and external data to simulate outcomes and prescribe the best course of action</vt:lpstr>
      <vt:lpstr>Business Intelligence (BI) </vt:lpstr>
      <vt:lpstr>Key Point Identifier</vt:lpstr>
      <vt:lpstr>KPIs are often displayed via a KPI dashboard</vt:lpstr>
      <vt:lpstr>Big Data Characteristics(5 Vs)</vt:lpstr>
      <vt:lpstr>Volume</vt:lpstr>
      <vt:lpstr>PowerPoint Presentation</vt:lpstr>
      <vt:lpstr>Variety</vt:lpstr>
      <vt:lpstr>Structural variation of Data in action </vt:lpstr>
      <vt:lpstr>Velocity</vt:lpstr>
      <vt:lpstr>Veracity</vt:lpstr>
      <vt:lpstr>Value</vt:lpstr>
      <vt:lpstr>PowerPoint Presentation</vt:lpstr>
      <vt:lpstr>PowerPoint Presentation</vt:lpstr>
      <vt:lpstr>If you have more quriocity you may ask OR follow the following links: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Big-Data</dc:title>
  <dc:creator>Arnab Pattanayak</dc:creator>
  <cp:lastModifiedBy>sudhakar</cp:lastModifiedBy>
  <cp:revision>8</cp:revision>
  <dcterms:created xsi:type="dcterms:W3CDTF">2021-07-22T10:27:59Z</dcterms:created>
  <dcterms:modified xsi:type="dcterms:W3CDTF">2022-01-31T10:04:32Z</dcterms:modified>
</cp:coreProperties>
</file>